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1" r:id="rId2"/>
    <p:sldId id="262" r:id="rId3"/>
    <p:sldId id="265" r:id="rId4"/>
    <p:sldId id="263" r:id="rId5"/>
    <p:sldId id="267" r:id="rId6"/>
    <p:sldId id="264" r:id="rId7"/>
    <p:sldId id="266" r:id="rId8"/>
    <p:sldId id="268" r:id="rId9"/>
    <p:sldId id="269" r:id="rId10"/>
    <p:sldId id="270" r:id="rId11"/>
    <p:sldId id="271" r:id="rId12"/>
    <p:sldId id="272" r:id="rId13"/>
    <p:sldId id="274" r:id="rId14"/>
    <p:sldId id="276" r:id="rId15"/>
    <p:sldId id="277" r:id="rId16"/>
    <p:sldId id="278" r:id="rId17"/>
    <p:sldId id="279" r:id="rId18"/>
    <p:sldId id="275" r:id="rId19"/>
    <p:sldId id="280" r:id="rId20"/>
    <p:sldId id="281" r:id="rId21"/>
    <p:sldId id="282" r:id="rId22"/>
    <p:sldId id="284" r:id="rId23"/>
    <p:sldId id="286" r:id="rId24"/>
    <p:sldId id="285" r:id="rId25"/>
    <p:sldId id="283" r:id="rId26"/>
    <p:sldId id="290" r:id="rId27"/>
    <p:sldId id="291" r:id="rId28"/>
    <p:sldId id="287" r:id="rId29"/>
    <p:sldId id="289" r:id="rId30"/>
    <p:sldId id="288" r:id="rId31"/>
    <p:sldId id="292" r:id="rId32"/>
    <p:sldId id="296" r:id="rId33"/>
    <p:sldId id="295" r:id="rId34"/>
    <p:sldId id="294" r:id="rId35"/>
    <p:sldId id="293" r:id="rId36"/>
    <p:sldId id="297" r:id="rId37"/>
    <p:sldId id="301" r:id="rId38"/>
    <p:sldId id="305" r:id="rId39"/>
    <p:sldId id="304" r:id="rId40"/>
    <p:sldId id="303" r:id="rId41"/>
    <p:sldId id="302" r:id="rId42"/>
    <p:sldId id="298" r:id="rId43"/>
    <p:sldId id="300" r:id="rId44"/>
    <p:sldId id="299" r:id="rId45"/>
    <p:sldId id="306" r:id="rId46"/>
    <p:sldId id="307" r:id="rId47"/>
    <p:sldId id="308" r:id="rId48"/>
    <p:sldId id="309" r:id="rId4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DA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839253-A35B-76AE-B89A-E22DDC4AEE1E}" v="4" dt="2020-04-16T17:32:29.361"/>
    <p1510:client id="{EA1387C0-2F72-33F8-0C89-297EA1E104F2}" v="4" dt="2020-05-01T12:55:47.256"/>
    <p1510:client id="{F83BF38F-6CF8-C061-B560-FBB7A31BFD01}" v="1" dt="2020-04-16T18:27:55.1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>
        <p:scale>
          <a:sx n="75" d="100"/>
          <a:sy n="75" d="100"/>
        </p:scale>
        <p:origin x="-96" y="-8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5487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539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&amp;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8715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2642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3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244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490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6334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ing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174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8B1AA0FD-7B6D-4445-ADEE-F054F55428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439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218" rtl="0" eaLnBrk="1" latinLnBrk="0" hangingPunct="1">
        <a:lnSpc>
          <a:spcPct val="90000"/>
        </a:lnSpc>
        <a:spcBef>
          <a:spcPct val="0"/>
        </a:spcBef>
        <a:buClr>
          <a:schemeClr val="accent1"/>
        </a:buClr>
        <a:buNone/>
        <a:defRPr lang="en-US" sz="3000" b="1" kern="1200" dirty="0">
          <a:solidFill>
            <a:schemeClr val="accent1"/>
          </a:solidFill>
          <a:latin typeface="Arial" panose="020B0604020202020204" pitchFamily="34" charset="0"/>
          <a:ea typeface="ＭＳ Ｐゴシック" pitchFamily="34" charset="-128"/>
          <a:cs typeface="Arial" panose="020B0604020202020204" pitchFamily="34" charset="0"/>
        </a:defRPr>
      </a:lvl1pPr>
    </p:titleStyle>
    <p:bodyStyle>
      <a:lvl1pPr marL="228557" indent="-228557" algn="l" defTabSz="914218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670" indent="-228557" algn="l" defTabSz="914218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Courier New" panose="02070309020205020404" pitchFamily="49" charset="0"/>
        <a:buChar char="o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99967" indent="-285750" algn="l" defTabSz="914218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599880" indent="-228557" algn="l" defTabSz="914218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q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6987" indent="-228557" algn="l" defTabSz="914218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Ø"/>
        <a:defRPr sz="1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098" indent="-228557" algn="l" defTabSz="9142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08" indent="-228557" algn="l" defTabSz="9142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17" indent="-228557" algn="l" defTabSz="9142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30" indent="-228557" algn="l" defTabSz="9142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7" algn="l" defTabSz="9142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8" algn="l" defTabSz="9142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8" algn="l" defTabSz="9142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7" algn="l" defTabSz="9142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50" algn="l" defTabSz="9142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4" algn="l" defTabSz="9142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7" algn="l" defTabSz="9142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1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4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C27A26C-4152-B246-B8E7-C2DA5AF5A92F}"/>
              </a:ext>
            </a:extLst>
          </p:cNvPr>
          <p:cNvSpPr txBox="1"/>
          <p:nvPr/>
        </p:nvSpPr>
        <p:spPr>
          <a:xfrm>
            <a:off x="1275907" y="-3104707"/>
            <a:ext cx="10765986" cy="197765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Protective Measures</a:t>
            </a:r>
          </a:p>
          <a:p>
            <a:pPr algn="ctr">
              <a:lnSpc>
                <a:spcPct val="200000"/>
              </a:lnSpc>
              <a:buClr>
                <a:schemeClr val="accent1"/>
              </a:buClr>
            </a:pPr>
            <a:endParaRPr lang="en-US" sz="2400" i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6BD728D4-7345-C940-826F-7A3E202D365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71786" y="2429539"/>
            <a:ext cx="1819912" cy="1998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28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C27A26C-4152-B246-B8E7-C2DA5AF5A92F}"/>
              </a:ext>
            </a:extLst>
          </p:cNvPr>
          <p:cNvSpPr txBox="1"/>
          <p:nvPr/>
        </p:nvSpPr>
        <p:spPr>
          <a:xfrm>
            <a:off x="1275907" y="-3104707"/>
            <a:ext cx="10765986" cy="197765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5844582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Protective Measures</a:t>
            </a:r>
          </a:p>
          <a:p>
            <a:pPr algn="ctr">
              <a:lnSpc>
                <a:spcPct val="200000"/>
              </a:lnSpc>
              <a:buClr>
                <a:schemeClr val="accent1"/>
              </a:buClr>
            </a:pPr>
            <a:endParaRPr lang="en-US" sz="2400" i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accent1"/>
              </a:buClr>
            </a:pPr>
            <a:endParaRPr lang="en-US" sz="2800">
              <a:solidFill>
                <a:srgbClr val="5CDA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accent1"/>
              </a:buClr>
            </a:pPr>
            <a:r>
              <a:rPr lang="en-US"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following are additional practices that will help</a:t>
            </a:r>
          </a:p>
          <a:p>
            <a:pPr algn="ctr">
              <a:buClr>
                <a:schemeClr val="accent1"/>
              </a:buClr>
            </a:pPr>
            <a:r>
              <a:rPr lang="en-US"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 the </a:t>
            </a:r>
            <a:r>
              <a:rPr lang="en-US" sz="2800">
                <a:solidFill>
                  <a:srgbClr val="5CDA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safety of all our team members.</a:t>
            </a:r>
            <a:endParaRPr lang="en-US" sz="2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229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C27A26C-4152-B246-B8E7-C2DA5AF5A92F}"/>
              </a:ext>
            </a:extLst>
          </p:cNvPr>
          <p:cNvSpPr txBox="1"/>
          <p:nvPr/>
        </p:nvSpPr>
        <p:spPr>
          <a:xfrm>
            <a:off x="1275907" y="-3104707"/>
            <a:ext cx="10765986" cy="197765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Daily Self-Screening</a:t>
            </a:r>
          </a:p>
          <a:p>
            <a:pPr algn="ctr">
              <a:lnSpc>
                <a:spcPct val="200000"/>
              </a:lnSpc>
              <a:buClr>
                <a:schemeClr val="accent1"/>
              </a:buClr>
            </a:pPr>
            <a:endParaRPr lang="en-US" sz="2400" i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388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C27A26C-4152-B246-B8E7-C2DA5AF5A92F}"/>
              </a:ext>
            </a:extLst>
          </p:cNvPr>
          <p:cNvSpPr txBox="1"/>
          <p:nvPr/>
        </p:nvSpPr>
        <p:spPr>
          <a:xfrm>
            <a:off x="1275907" y="-3104707"/>
            <a:ext cx="10765986" cy="197765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Daily Self-Screening</a:t>
            </a:r>
          </a:p>
          <a:p>
            <a:pPr algn="ctr">
              <a:lnSpc>
                <a:spcPct val="200000"/>
              </a:lnSpc>
              <a:buClr>
                <a:schemeClr val="accent1"/>
              </a:buClr>
            </a:pPr>
            <a:r>
              <a:rPr lang="en-US" sz="24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this daily self-screening assessment before coming to work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CF5894E6-83B1-EC48-9A4E-5C15E43D50E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99000" y="2948626"/>
            <a:ext cx="2165484" cy="204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267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Daily Self-Screening</a:t>
            </a:r>
          </a:p>
          <a:p>
            <a:pPr algn="ctr">
              <a:lnSpc>
                <a:spcPct val="200000"/>
              </a:lnSpc>
              <a:buClr>
                <a:schemeClr val="accent1"/>
              </a:buClr>
            </a:pPr>
            <a:r>
              <a:rPr lang="en-US" sz="24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this daily self-screening assessment before coming to work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BAC988F-5F99-5146-86E7-3AEA09672F88}"/>
              </a:ext>
            </a:extLst>
          </p:cNvPr>
          <p:cNvSpPr txBox="1"/>
          <p:nvPr/>
        </p:nvSpPr>
        <p:spPr>
          <a:xfrm>
            <a:off x="1354164" y="2941985"/>
            <a:ext cx="4344109" cy="381799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bg1"/>
              </a:buClr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one or more of the following common</a:t>
            </a:r>
          </a:p>
          <a:p>
            <a:pPr>
              <a:buClr>
                <a:schemeClr val="bg1"/>
              </a:buClr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symptoms below currently</a:t>
            </a:r>
          </a:p>
          <a:p>
            <a:pPr>
              <a:buClr>
                <a:schemeClr val="bg1"/>
              </a:buClr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to you?</a:t>
            </a: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6467D17-0969-494D-A02D-AE18651B4DA8}"/>
              </a:ext>
            </a:extLst>
          </p:cNvPr>
          <p:cNvSpPr txBox="1"/>
          <p:nvPr/>
        </p:nvSpPr>
        <p:spPr>
          <a:xfrm>
            <a:off x="3316637" y="-1255363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062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Daily Self-Screening</a:t>
            </a:r>
          </a:p>
          <a:p>
            <a:pPr algn="ctr">
              <a:lnSpc>
                <a:spcPct val="200000"/>
              </a:lnSpc>
              <a:buClr>
                <a:schemeClr val="accent1"/>
              </a:buClr>
            </a:pPr>
            <a:r>
              <a:rPr lang="en-US" sz="24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this daily self-screening assessment before coming to work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BAC988F-5F99-5146-86E7-3AEA09672F88}"/>
              </a:ext>
            </a:extLst>
          </p:cNvPr>
          <p:cNvSpPr txBox="1"/>
          <p:nvPr/>
        </p:nvSpPr>
        <p:spPr>
          <a:xfrm>
            <a:off x="1354164" y="2941985"/>
            <a:ext cx="4344109" cy="381799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bg1"/>
              </a:buClr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one or more of the following common</a:t>
            </a:r>
          </a:p>
          <a:p>
            <a:pPr>
              <a:buClr>
                <a:schemeClr val="bg1"/>
              </a:buClr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symptoms below currently</a:t>
            </a:r>
          </a:p>
          <a:p>
            <a:pPr>
              <a:buClr>
                <a:schemeClr val="bg1"/>
              </a:buClr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to you?</a:t>
            </a: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Temperature &gt;38</a:t>
            </a:r>
            <a:r>
              <a:rPr lang="en-US" sz="1400" b="1">
                <a:solidFill>
                  <a:schemeClr val="bg1"/>
                </a:solidFill>
              </a:rPr>
              <a:t>°</a:t>
            </a: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(100.4</a:t>
            </a:r>
            <a:r>
              <a:rPr lang="en-US" sz="1400" b="1">
                <a:solidFill>
                  <a:schemeClr val="bg1"/>
                </a:solidFill>
              </a:rPr>
              <a:t>°</a:t>
            </a: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F) or higher</a:t>
            </a:r>
          </a:p>
          <a:p>
            <a:pPr>
              <a:buClr>
                <a:schemeClr val="bg1"/>
              </a:buClr>
            </a:pPr>
            <a:endParaRPr 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6467D17-0969-494D-A02D-AE18651B4DA8}"/>
              </a:ext>
            </a:extLst>
          </p:cNvPr>
          <p:cNvSpPr txBox="1"/>
          <p:nvPr/>
        </p:nvSpPr>
        <p:spPr>
          <a:xfrm>
            <a:off x="3316637" y="-1255363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228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Daily Self-Screening</a:t>
            </a:r>
          </a:p>
          <a:p>
            <a:pPr algn="ctr">
              <a:lnSpc>
                <a:spcPct val="200000"/>
              </a:lnSpc>
              <a:buClr>
                <a:schemeClr val="accent1"/>
              </a:buClr>
            </a:pPr>
            <a:r>
              <a:rPr lang="en-US" sz="24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this daily self-screening assessment before coming to work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BAC988F-5F99-5146-86E7-3AEA09672F88}"/>
              </a:ext>
            </a:extLst>
          </p:cNvPr>
          <p:cNvSpPr txBox="1"/>
          <p:nvPr/>
        </p:nvSpPr>
        <p:spPr>
          <a:xfrm>
            <a:off x="1354164" y="2941985"/>
            <a:ext cx="4344109" cy="381799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bg1"/>
              </a:buClr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one or more of the following common</a:t>
            </a:r>
          </a:p>
          <a:p>
            <a:pPr>
              <a:buClr>
                <a:schemeClr val="bg1"/>
              </a:buClr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symptoms below currently</a:t>
            </a:r>
          </a:p>
          <a:p>
            <a:pPr>
              <a:buClr>
                <a:schemeClr val="bg1"/>
              </a:buClr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to you?</a:t>
            </a: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Temperature &gt;38</a:t>
            </a:r>
            <a:r>
              <a:rPr lang="en-US" sz="1400" b="1">
                <a:solidFill>
                  <a:schemeClr val="bg1"/>
                </a:solidFill>
              </a:rPr>
              <a:t>°</a:t>
            </a: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(100.4</a:t>
            </a:r>
            <a:r>
              <a:rPr lang="en-US" sz="1400" b="1">
                <a:solidFill>
                  <a:schemeClr val="bg1"/>
                </a:solidFill>
              </a:rPr>
              <a:t>°</a:t>
            </a: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F) or higher</a:t>
            </a:r>
          </a:p>
          <a:p>
            <a:pPr>
              <a:buClr>
                <a:schemeClr val="bg1"/>
              </a:buClr>
            </a:pPr>
            <a:endParaRPr 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Frequent unexplained cough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6467D17-0969-494D-A02D-AE18651B4DA8}"/>
              </a:ext>
            </a:extLst>
          </p:cNvPr>
          <p:cNvSpPr txBox="1"/>
          <p:nvPr/>
        </p:nvSpPr>
        <p:spPr>
          <a:xfrm>
            <a:off x="3316637" y="-1255363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047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Daily Self-Screening</a:t>
            </a:r>
          </a:p>
          <a:p>
            <a:pPr algn="ctr">
              <a:lnSpc>
                <a:spcPct val="200000"/>
              </a:lnSpc>
              <a:buClr>
                <a:schemeClr val="accent1"/>
              </a:buClr>
            </a:pPr>
            <a:r>
              <a:rPr lang="en-US" sz="24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this daily self-screening assessment before coming to work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BAC988F-5F99-5146-86E7-3AEA09672F88}"/>
              </a:ext>
            </a:extLst>
          </p:cNvPr>
          <p:cNvSpPr txBox="1"/>
          <p:nvPr/>
        </p:nvSpPr>
        <p:spPr>
          <a:xfrm>
            <a:off x="1354164" y="2941985"/>
            <a:ext cx="4344109" cy="381799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bg1"/>
              </a:buClr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one or more of the following common</a:t>
            </a:r>
          </a:p>
          <a:p>
            <a:pPr>
              <a:buClr>
                <a:schemeClr val="bg1"/>
              </a:buClr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symptoms below currently</a:t>
            </a:r>
          </a:p>
          <a:p>
            <a:pPr>
              <a:buClr>
                <a:schemeClr val="bg1"/>
              </a:buClr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to you?</a:t>
            </a: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Temperature &gt;38</a:t>
            </a:r>
            <a:r>
              <a:rPr lang="en-US" sz="1400" b="1">
                <a:solidFill>
                  <a:schemeClr val="bg1"/>
                </a:solidFill>
              </a:rPr>
              <a:t>°</a:t>
            </a: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(100.4</a:t>
            </a:r>
            <a:r>
              <a:rPr lang="en-US" sz="1400" b="1">
                <a:solidFill>
                  <a:schemeClr val="bg1"/>
                </a:solidFill>
              </a:rPr>
              <a:t>°</a:t>
            </a: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F) or higher</a:t>
            </a:r>
          </a:p>
          <a:p>
            <a:pPr>
              <a:buClr>
                <a:schemeClr val="bg1"/>
              </a:buClr>
            </a:pPr>
            <a:endParaRPr 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Frequent unexplained cough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Unexplained shortness of breath or           difficulty breathing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6467D17-0969-494D-A02D-AE18651B4DA8}"/>
              </a:ext>
            </a:extLst>
          </p:cNvPr>
          <p:cNvSpPr txBox="1"/>
          <p:nvPr/>
        </p:nvSpPr>
        <p:spPr>
          <a:xfrm>
            <a:off x="3316637" y="-1255363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0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Daily Self-Screening</a:t>
            </a:r>
          </a:p>
          <a:p>
            <a:pPr algn="ctr">
              <a:lnSpc>
                <a:spcPct val="200000"/>
              </a:lnSpc>
              <a:buClr>
                <a:schemeClr val="accent1"/>
              </a:buClr>
            </a:pPr>
            <a:r>
              <a:rPr lang="en-US" sz="24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this daily self-screening assessment before coming to work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BAC988F-5F99-5146-86E7-3AEA09672F88}"/>
              </a:ext>
            </a:extLst>
          </p:cNvPr>
          <p:cNvSpPr txBox="1"/>
          <p:nvPr/>
        </p:nvSpPr>
        <p:spPr>
          <a:xfrm>
            <a:off x="1354164" y="2941985"/>
            <a:ext cx="4344109" cy="381799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bg1"/>
              </a:buClr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one or more of the following common</a:t>
            </a:r>
          </a:p>
          <a:p>
            <a:pPr>
              <a:buClr>
                <a:schemeClr val="bg1"/>
              </a:buClr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symptoms below currently</a:t>
            </a:r>
          </a:p>
          <a:p>
            <a:pPr>
              <a:buClr>
                <a:schemeClr val="bg1"/>
              </a:buClr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to you?</a:t>
            </a: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Temperature &gt;38</a:t>
            </a:r>
            <a:r>
              <a:rPr lang="en-US" sz="1400" b="1">
                <a:solidFill>
                  <a:schemeClr val="bg1"/>
                </a:solidFill>
              </a:rPr>
              <a:t>°</a:t>
            </a: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(100.4</a:t>
            </a:r>
            <a:r>
              <a:rPr lang="en-US" sz="1400" b="1">
                <a:solidFill>
                  <a:schemeClr val="bg1"/>
                </a:solidFill>
              </a:rPr>
              <a:t>°</a:t>
            </a: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F) or higher</a:t>
            </a:r>
          </a:p>
          <a:p>
            <a:pPr>
              <a:buClr>
                <a:schemeClr val="bg1"/>
              </a:buClr>
            </a:pPr>
            <a:endParaRPr 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Frequent unexplained cough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Unexplained shortness of breath or           difficulty breathing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Unexplained tiredness</a:t>
            </a: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6467D17-0969-494D-A02D-AE18651B4DA8}"/>
              </a:ext>
            </a:extLst>
          </p:cNvPr>
          <p:cNvSpPr txBox="1"/>
          <p:nvPr/>
        </p:nvSpPr>
        <p:spPr>
          <a:xfrm>
            <a:off x="3316637" y="-1255363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10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Daily Self-Screening</a:t>
            </a:r>
          </a:p>
          <a:p>
            <a:pPr algn="ctr">
              <a:lnSpc>
                <a:spcPct val="200000"/>
              </a:lnSpc>
              <a:buClr>
                <a:schemeClr val="accent1"/>
              </a:buClr>
            </a:pPr>
            <a:r>
              <a:rPr lang="en-US" sz="24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this daily self-screening assessment before coming to work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BAC988F-5F99-5146-86E7-3AEA09672F88}"/>
              </a:ext>
            </a:extLst>
          </p:cNvPr>
          <p:cNvSpPr txBox="1"/>
          <p:nvPr/>
        </p:nvSpPr>
        <p:spPr>
          <a:xfrm>
            <a:off x="1354164" y="2941985"/>
            <a:ext cx="4344109" cy="381799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bg1"/>
              </a:buClr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one or more of the following common</a:t>
            </a:r>
          </a:p>
          <a:p>
            <a:pPr>
              <a:buClr>
                <a:schemeClr val="bg1"/>
              </a:buClr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symptoms below currently</a:t>
            </a:r>
          </a:p>
          <a:p>
            <a:pPr>
              <a:buClr>
                <a:schemeClr val="bg1"/>
              </a:buClr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to you?</a:t>
            </a: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Temperature &gt;38</a:t>
            </a:r>
            <a:r>
              <a:rPr lang="en-US" sz="1400" b="1">
                <a:solidFill>
                  <a:schemeClr val="bg1"/>
                </a:solidFill>
              </a:rPr>
              <a:t>°</a:t>
            </a: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(100.4</a:t>
            </a:r>
            <a:r>
              <a:rPr lang="en-US" sz="1400" b="1">
                <a:solidFill>
                  <a:schemeClr val="bg1"/>
                </a:solidFill>
              </a:rPr>
              <a:t>°</a:t>
            </a: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F) or higher</a:t>
            </a:r>
          </a:p>
          <a:p>
            <a:pPr>
              <a:buClr>
                <a:schemeClr val="bg1"/>
              </a:buClr>
            </a:pPr>
            <a:endParaRPr 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Frequent unexplained cough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Unexplained shortness of breath or           difficulty breathing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Unexplained tiredness</a:t>
            </a: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36B6B71E-1D26-3740-B34D-B34E640E5131}"/>
              </a:ext>
            </a:extLst>
          </p:cNvPr>
          <p:cNvSpPr/>
          <p:nvPr/>
        </p:nvSpPr>
        <p:spPr>
          <a:xfrm>
            <a:off x="6389649" y="2941985"/>
            <a:ext cx="4438186" cy="755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3F3C6026-EF1B-3843-AC2C-D204B02A280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46809" y="4188739"/>
            <a:ext cx="1723866" cy="172386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6467D17-0969-494D-A02D-AE18651B4DA8}"/>
              </a:ext>
            </a:extLst>
          </p:cNvPr>
          <p:cNvSpPr txBox="1"/>
          <p:nvPr/>
        </p:nvSpPr>
        <p:spPr>
          <a:xfrm>
            <a:off x="3316637" y="-1255363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7FDBF62-0BE2-4A4B-A5B9-6D257115D78F}"/>
              </a:ext>
            </a:extLst>
          </p:cNvPr>
          <p:cNvSpPr txBox="1"/>
          <p:nvPr/>
        </p:nvSpPr>
        <p:spPr>
          <a:xfrm>
            <a:off x="6802799" y="2993004"/>
            <a:ext cx="3813161" cy="2739042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bg1"/>
              </a:buClr>
            </a:pPr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answer is YES, you may</a:t>
            </a:r>
          </a:p>
          <a:p>
            <a:pPr>
              <a:buClr>
                <a:schemeClr val="bg1"/>
              </a:buClr>
            </a:pPr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symptoms of COVID-19.</a:t>
            </a:r>
          </a:p>
          <a:p>
            <a:pPr>
              <a:buClr>
                <a:schemeClr val="bg1"/>
              </a:buClr>
            </a:pPr>
            <a:endParaRPr lang="en-US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bg1"/>
              </a:buClr>
            </a:pPr>
            <a:endParaRPr lang="en-US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bg1"/>
              </a:buClr>
            </a:pPr>
            <a:endParaRPr lang="en-US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67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Daily Self-Screening</a:t>
            </a:r>
          </a:p>
          <a:p>
            <a:pPr algn="ctr">
              <a:lnSpc>
                <a:spcPct val="200000"/>
              </a:lnSpc>
              <a:buClr>
                <a:schemeClr val="accent1"/>
              </a:buClr>
            </a:pPr>
            <a:r>
              <a:rPr lang="en-US" sz="24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this daily self-screening assessment before coming to work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BAC988F-5F99-5146-86E7-3AEA09672F88}"/>
              </a:ext>
            </a:extLst>
          </p:cNvPr>
          <p:cNvSpPr txBox="1"/>
          <p:nvPr/>
        </p:nvSpPr>
        <p:spPr>
          <a:xfrm>
            <a:off x="1354164" y="2941985"/>
            <a:ext cx="4344109" cy="381799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bg1"/>
              </a:buClr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one or more of the following common</a:t>
            </a:r>
          </a:p>
          <a:p>
            <a:pPr>
              <a:buClr>
                <a:schemeClr val="bg1"/>
              </a:buClr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symptoms below currently</a:t>
            </a:r>
          </a:p>
          <a:p>
            <a:pPr>
              <a:buClr>
                <a:schemeClr val="bg1"/>
              </a:buClr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to you?</a:t>
            </a: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Temperature &gt;38</a:t>
            </a:r>
            <a:r>
              <a:rPr lang="en-US" sz="1400" b="1">
                <a:solidFill>
                  <a:schemeClr val="bg1"/>
                </a:solidFill>
              </a:rPr>
              <a:t>°</a:t>
            </a: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(100.4</a:t>
            </a:r>
            <a:r>
              <a:rPr lang="en-US" sz="1400" b="1">
                <a:solidFill>
                  <a:schemeClr val="bg1"/>
                </a:solidFill>
              </a:rPr>
              <a:t>°</a:t>
            </a: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F) or higher</a:t>
            </a:r>
          </a:p>
          <a:p>
            <a:pPr>
              <a:buClr>
                <a:schemeClr val="bg1"/>
              </a:buClr>
            </a:pPr>
            <a:endParaRPr 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Frequent unexplained cough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Unexplained shortness of breath or           difficulty breathing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Unexplained tiredness</a:t>
            </a: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36B6B71E-1D26-3740-B34D-B34E640E5131}"/>
              </a:ext>
            </a:extLst>
          </p:cNvPr>
          <p:cNvSpPr/>
          <p:nvPr/>
        </p:nvSpPr>
        <p:spPr>
          <a:xfrm>
            <a:off x="6389649" y="2941985"/>
            <a:ext cx="4438186" cy="755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AEF2120-FF34-894B-9806-31629BE6D15F}"/>
              </a:ext>
            </a:extLst>
          </p:cNvPr>
          <p:cNvSpPr txBox="1"/>
          <p:nvPr/>
        </p:nvSpPr>
        <p:spPr>
          <a:xfrm>
            <a:off x="6802799" y="2993004"/>
            <a:ext cx="3813161" cy="2739042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bg1"/>
              </a:buClr>
            </a:pPr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answer is YES, you may</a:t>
            </a:r>
          </a:p>
          <a:p>
            <a:pPr>
              <a:buClr>
                <a:schemeClr val="bg1"/>
              </a:buClr>
            </a:pPr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symptoms of COVID-19.</a:t>
            </a:r>
          </a:p>
          <a:p>
            <a:pPr>
              <a:buClr>
                <a:schemeClr val="bg1"/>
              </a:buClr>
            </a:pPr>
            <a:endParaRPr lang="en-US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bg1"/>
              </a:buClr>
            </a:pPr>
            <a:endParaRPr lang="en-US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bg1"/>
              </a:buClr>
            </a:pPr>
            <a:endParaRPr lang="en-US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6467D17-0969-494D-A02D-AE18651B4DA8}"/>
              </a:ext>
            </a:extLst>
          </p:cNvPr>
          <p:cNvSpPr txBox="1"/>
          <p:nvPr/>
        </p:nvSpPr>
        <p:spPr>
          <a:xfrm>
            <a:off x="3316637" y="-1255363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E3120831-2B5D-A641-99CF-E0BBFB306882}"/>
              </a:ext>
            </a:extLst>
          </p:cNvPr>
          <p:cNvSpPr/>
          <p:nvPr/>
        </p:nvSpPr>
        <p:spPr>
          <a:xfrm>
            <a:off x="6802799" y="3988752"/>
            <a:ext cx="380331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bg1"/>
              </a:buClr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ask you to please seek</a:t>
            </a:r>
          </a:p>
          <a:p>
            <a:pPr>
              <a:buClr>
                <a:schemeClr val="bg1"/>
              </a:buClr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medical attention, contact your Human Resources representative, and remain off company property for 14 days.</a:t>
            </a:r>
          </a:p>
        </p:txBody>
      </p:sp>
    </p:spTree>
    <p:extLst>
      <p:ext uri="{BB962C8B-B14F-4D97-AF65-F5344CB8AC3E}">
        <p14:creationId xmlns:p14="http://schemas.microsoft.com/office/powerpoint/2010/main" val="2247194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C27A26C-4152-B246-B8E7-C2DA5AF5A92F}"/>
              </a:ext>
            </a:extLst>
          </p:cNvPr>
          <p:cNvSpPr txBox="1"/>
          <p:nvPr/>
        </p:nvSpPr>
        <p:spPr>
          <a:xfrm>
            <a:off x="1275907" y="-3104707"/>
            <a:ext cx="10765986" cy="197765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5844582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Protective Measures</a:t>
            </a:r>
          </a:p>
          <a:p>
            <a:pPr algn="ctr">
              <a:lnSpc>
                <a:spcPct val="200000"/>
              </a:lnSpc>
              <a:buClr>
                <a:schemeClr val="accent1"/>
              </a:buClr>
            </a:pPr>
            <a:endParaRPr lang="en-US" sz="24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accent1"/>
              </a:buClr>
            </a:pPr>
            <a:endParaRPr lang="en-US" sz="2800" dirty="0">
              <a:solidFill>
                <a:srgbClr val="5CDA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accent1"/>
              </a:buClr>
            </a:pPr>
            <a:r>
              <a:rPr lang="en-US" sz="2800" dirty="0" smtClean="0">
                <a:solidFill>
                  <a:srgbClr val="5CDA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Safe Workplace is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 </a:t>
            </a:r>
          </a:p>
          <a:p>
            <a:pPr algn="ctr">
              <a:buClr>
                <a:schemeClr val="accent1"/>
              </a:buClr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dedication of everyone at our company. </a:t>
            </a:r>
          </a:p>
        </p:txBody>
      </p:sp>
    </p:spTree>
    <p:extLst>
      <p:ext uri="{BB962C8B-B14F-4D97-AF65-F5344CB8AC3E}">
        <p14:creationId xmlns:p14="http://schemas.microsoft.com/office/powerpoint/2010/main" val="1296417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Daily Self-Screening</a:t>
            </a:r>
          </a:p>
          <a:p>
            <a:pPr algn="ctr">
              <a:lnSpc>
                <a:spcPct val="200000"/>
              </a:lnSpc>
              <a:buClr>
                <a:schemeClr val="accent1"/>
              </a:buClr>
            </a:pPr>
            <a:r>
              <a:rPr lang="en-US" sz="24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this daily self-screening assessment before coming to work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BAC988F-5F99-5146-86E7-3AEA09672F88}"/>
              </a:ext>
            </a:extLst>
          </p:cNvPr>
          <p:cNvSpPr txBox="1"/>
          <p:nvPr/>
        </p:nvSpPr>
        <p:spPr>
          <a:xfrm>
            <a:off x="0" y="2941985"/>
            <a:ext cx="12192000" cy="381799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buClr>
                <a:schemeClr val="bg1"/>
              </a:buClr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you had physical exposure to a person</a:t>
            </a:r>
          </a:p>
          <a:p>
            <a:pPr algn="ctr">
              <a:buClr>
                <a:schemeClr val="bg1"/>
              </a:buClr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suffering from Coronavirus symptoms?</a:t>
            </a: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6467D17-0969-494D-A02D-AE18651B4DA8}"/>
              </a:ext>
            </a:extLst>
          </p:cNvPr>
          <p:cNvSpPr txBox="1"/>
          <p:nvPr/>
        </p:nvSpPr>
        <p:spPr>
          <a:xfrm>
            <a:off x="3316637" y="-1255363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17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Daily Self-Screening</a:t>
            </a:r>
          </a:p>
          <a:p>
            <a:pPr algn="ctr">
              <a:lnSpc>
                <a:spcPct val="200000"/>
              </a:lnSpc>
              <a:buClr>
                <a:schemeClr val="accent1"/>
              </a:buClr>
            </a:pPr>
            <a:r>
              <a:rPr lang="en-US" sz="24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this daily self-screening assessment before coming to work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BAC988F-5F99-5146-86E7-3AEA09672F88}"/>
              </a:ext>
            </a:extLst>
          </p:cNvPr>
          <p:cNvSpPr txBox="1"/>
          <p:nvPr/>
        </p:nvSpPr>
        <p:spPr>
          <a:xfrm>
            <a:off x="0" y="2941985"/>
            <a:ext cx="12192000" cy="381799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buClr>
                <a:schemeClr val="bg1"/>
              </a:buClr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you had physical exposure to a person</a:t>
            </a:r>
          </a:p>
          <a:p>
            <a:pPr algn="ctr">
              <a:buClr>
                <a:schemeClr val="bg1"/>
              </a:buClr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suffering from Coronavirus symptoms?</a:t>
            </a: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6467D17-0969-494D-A02D-AE18651B4DA8}"/>
              </a:ext>
            </a:extLst>
          </p:cNvPr>
          <p:cNvSpPr txBox="1"/>
          <p:nvPr/>
        </p:nvSpPr>
        <p:spPr>
          <a:xfrm>
            <a:off x="3316637" y="-1255363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C451F09F-22AA-6B4C-841D-C7585B867B97}"/>
              </a:ext>
            </a:extLst>
          </p:cNvPr>
          <p:cNvSpPr/>
          <p:nvPr/>
        </p:nvSpPr>
        <p:spPr>
          <a:xfrm>
            <a:off x="1413596" y="3969834"/>
            <a:ext cx="9380861" cy="18280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BB7D52B-78BE-AB44-99C4-6888FA56EE1E}"/>
              </a:ext>
            </a:extLst>
          </p:cNvPr>
          <p:cNvSpPr txBox="1"/>
          <p:nvPr/>
        </p:nvSpPr>
        <p:spPr>
          <a:xfrm>
            <a:off x="3593779" y="4286332"/>
            <a:ext cx="7382106" cy="133981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bg1"/>
              </a:buClr>
            </a:pPr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answer is YES, </a:t>
            </a: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contact Human Resources prior to      coming to work so that a determination can be made whether you     should remain offsite from our company facility for 14 days following     the last potential exposure to the COVID-19 virus.</a:t>
            </a:r>
          </a:p>
          <a:p>
            <a:pPr>
              <a:buClr>
                <a:schemeClr val="bg1"/>
              </a:buClr>
            </a:pPr>
            <a:endParaRPr lang="en-US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bg1"/>
              </a:buClr>
            </a:pPr>
            <a:endParaRPr lang="en-US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bg1"/>
              </a:buClr>
            </a:pPr>
            <a:endParaRPr lang="en-US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99455041-B7BF-DC40-A654-96E363556C9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1142" y="4085687"/>
            <a:ext cx="1540462" cy="154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047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 Hygiene Tips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6467D17-0969-494D-A02D-AE18651B4DA8}"/>
              </a:ext>
            </a:extLst>
          </p:cNvPr>
          <p:cNvSpPr txBox="1"/>
          <p:nvPr/>
        </p:nvSpPr>
        <p:spPr>
          <a:xfrm flipH="1" flipV="1">
            <a:off x="3316636" y="-1255364"/>
            <a:ext cx="45719" cy="45719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6923C70C-3004-3D4F-90EA-1907EDCA1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915" y="2138265"/>
            <a:ext cx="1580745" cy="158074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C866675-A690-DA4E-B06C-E43EF362D123}"/>
              </a:ext>
            </a:extLst>
          </p:cNvPr>
          <p:cNvSpPr txBox="1"/>
          <p:nvPr/>
        </p:nvSpPr>
        <p:spPr>
          <a:xfrm>
            <a:off x="622306" y="3900792"/>
            <a:ext cx="2635965" cy="295720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Wash your hands frequently with soap and water for at least 20 seconds</a:t>
            </a:r>
          </a:p>
        </p:txBody>
      </p:sp>
    </p:spTree>
    <p:extLst>
      <p:ext uri="{BB962C8B-B14F-4D97-AF65-F5344CB8AC3E}">
        <p14:creationId xmlns:p14="http://schemas.microsoft.com/office/powerpoint/2010/main" val="765801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 Hygiene Tips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6467D17-0969-494D-A02D-AE18651B4DA8}"/>
              </a:ext>
            </a:extLst>
          </p:cNvPr>
          <p:cNvSpPr txBox="1"/>
          <p:nvPr/>
        </p:nvSpPr>
        <p:spPr>
          <a:xfrm flipH="1" flipV="1">
            <a:off x="3316636" y="-1255364"/>
            <a:ext cx="45719" cy="45719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6923C70C-3004-3D4F-90EA-1907EDCA1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915" y="2138265"/>
            <a:ext cx="1580745" cy="158074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06C63BF4-F8A6-624C-ADAD-D1A11B016D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2907" y="2306880"/>
            <a:ext cx="1399153" cy="139915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C866675-A690-DA4E-B06C-E43EF362D123}"/>
              </a:ext>
            </a:extLst>
          </p:cNvPr>
          <p:cNvSpPr txBox="1"/>
          <p:nvPr/>
        </p:nvSpPr>
        <p:spPr>
          <a:xfrm>
            <a:off x="622306" y="3900792"/>
            <a:ext cx="2635965" cy="295720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Wash your hands frequently with soap and water for at least 20 seconds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D4C5677E-8E04-6945-B1DB-7551A2CDF8FD}"/>
              </a:ext>
            </a:extLst>
          </p:cNvPr>
          <p:cNvSpPr txBox="1"/>
          <p:nvPr/>
        </p:nvSpPr>
        <p:spPr>
          <a:xfrm>
            <a:off x="3384540" y="3923103"/>
            <a:ext cx="2635965" cy="295720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are unable to wash your hands with soap and water, use antibacterial </a:t>
            </a:r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gel/hand sanitizer 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70% alcohol</a:t>
            </a:r>
          </a:p>
        </p:txBody>
      </p:sp>
    </p:spTree>
    <p:extLst>
      <p:ext uri="{BB962C8B-B14F-4D97-AF65-F5344CB8AC3E}">
        <p14:creationId xmlns:p14="http://schemas.microsoft.com/office/powerpoint/2010/main" val="2738294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 Hygiene Tips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6467D17-0969-494D-A02D-AE18651B4DA8}"/>
              </a:ext>
            </a:extLst>
          </p:cNvPr>
          <p:cNvSpPr txBox="1"/>
          <p:nvPr/>
        </p:nvSpPr>
        <p:spPr>
          <a:xfrm flipH="1" flipV="1">
            <a:off x="3316636" y="-1255364"/>
            <a:ext cx="45719" cy="45719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1AB33408-3639-E04B-B37E-40E9966340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0335" y="2368691"/>
            <a:ext cx="1290235" cy="13762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6923C70C-3004-3D4F-90EA-1907EDCA16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9915" y="2138265"/>
            <a:ext cx="1580745" cy="158074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06C63BF4-F8A6-624C-ADAD-D1A11B016D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2907" y="2306880"/>
            <a:ext cx="1399153" cy="139915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C866675-A690-DA4E-B06C-E43EF362D123}"/>
              </a:ext>
            </a:extLst>
          </p:cNvPr>
          <p:cNvSpPr txBox="1"/>
          <p:nvPr/>
        </p:nvSpPr>
        <p:spPr>
          <a:xfrm>
            <a:off x="622306" y="3900792"/>
            <a:ext cx="2635965" cy="295720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Wash your hands frequently with soap and water for at least 20 seconds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D4C5677E-8E04-6945-B1DB-7551A2CDF8FD}"/>
              </a:ext>
            </a:extLst>
          </p:cNvPr>
          <p:cNvSpPr txBox="1"/>
          <p:nvPr/>
        </p:nvSpPr>
        <p:spPr>
          <a:xfrm>
            <a:off x="3384540" y="3923103"/>
            <a:ext cx="2635965" cy="295720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are unable to wash your hands with soap and water, use antibacterial gel with 70% alcohol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4F7F48F4-1E67-A848-BF15-0F9DE485490E}"/>
              </a:ext>
            </a:extLst>
          </p:cNvPr>
          <p:cNvSpPr txBox="1"/>
          <p:nvPr/>
        </p:nvSpPr>
        <p:spPr>
          <a:xfrm>
            <a:off x="6189858" y="3900693"/>
            <a:ext cx="2635965" cy="295720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1600" b="1" dirty="0">
                <a:solidFill>
                  <a:schemeClr val="bg1"/>
                </a:solidFill>
                <a:latin typeface="Arial"/>
                <a:cs typeface="Arial"/>
              </a:rPr>
              <a:t>When sneezing or coughing, cover your nose and mouth with the inner angle </a:t>
            </a:r>
            <a:r>
              <a:rPr lang="en-US" sz="1600" b="1" dirty="0" smtClean="0">
                <a:solidFill>
                  <a:schemeClr val="bg1"/>
                </a:solidFill>
                <a:latin typeface="Arial"/>
                <a:cs typeface="Arial"/>
              </a:rPr>
              <a:t>of </a:t>
            </a:r>
            <a:r>
              <a:rPr lang="en-US" sz="1600" b="1" dirty="0">
                <a:solidFill>
                  <a:schemeClr val="bg1"/>
                </a:solidFill>
                <a:latin typeface="Arial"/>
                <a:cs typeface="Arial"/>
              </a:rPr>
              <a:t>your arm or use a disposable handkerchief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51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 Hygiene Tips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6467D17-0969-494D-A02D-AE18651B4DA8}"/>
              </a:ext>
            </a:extLst>
          </p:cNvPr>
          <p:cNvSpPr txBox="1"/>
          <p:nvPr/>
        </p:nvSpPr>
        <p:spPr>
          <a:xfrm flipH="1" flipV="1">
            <a:off x="3316636" y="-1255364"/>
            <a:ext cx="45719" cy="45719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1AB33408-3639-E04B-B37E-40E9966340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0335" y="2368691"/>
            <a:ext cx="1290235" cy="13762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9FA1F3DC-25A5-B147-A620-7C352DE91C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7548" y="2406964"/>
            <a:ext cx="1352529" cy="135252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6923C70C-3004-3D4F-90EA-1907EDCA16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9915" y="2138265"/>
            <a:ext cx="1580745" cy="158074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06C63BF4-F8A6-624C-ADAD-D1A11B016D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2907" y="2306880"/>
            <a:ext cx="1399153" cy="139915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C866675-A690-DA4E-B06C-E43EF362D123}"/>
              </a:ext>
            </a:extLst>
          </p:cNvPr>
          <p:cNvSpPr txBox="1"/>
          <p:nvPr/>
        </p:nvSpPr>
        <p:spPr>
          <a:xfrm>
            <a:off x="622306" y="3900792"/>
            <a:ext cx="2635965" cy="295720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Wash your hands frequently with soap and water for at least 20 seconds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D4C5677E-8E04-6945-B1DB-7551A2CDF8FD}"/>
              </a:ext>
            </a:extLst>
          </p:cNvPr>
          <p:cNvSpPr txBox="1"/>
          <p:nvPr/>
        </p:nvSpPr>
        <p:spPr>
          <a:xfrm>
            <a:off x="3384540" y="3923103"/>
            <a:ext cx="2635965" cy="295720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are unable to wash your hands with soap and water, use antibacterial gel with 70% alcohol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4F7F48F4-1E67-A848-BF15-0F9DE485490E}"/>
              </a:ext>
            </a:extLst>
          </p:cNvPr>
          <p:cNvSpPr txBox="1"/>
          <p:nvPr/>
        </p:nvSpPr>
        <p:spPr>
          <a:xfrm>
            <a:off x="6189858" y="3900693"/>
            <a:ext cx="2635965" cy="295720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1600" b="1" dirty="0">
                <a:solidFill>
                  <a:schemeClr val="bg1"/>
                </a:solidFill>
                <a:latin typeface="Arial"/>
                <a:cs typeface="Arial"/>
              </a:rPr>
              <a:t>When sneezing or coughing, cover your nose and mouth with the inner angle or your arm or use a disposable handkerchief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32A99AD3-011C-B342-8164-3029736C8ABF}"/>
              </a:ext>
            </a:extLst>
          </p:cNvPr>
          <p:cNvSpPr txBox="1"/>
          <p:nvPr/>
        </p:nvSpPr>
        <p:spPr>
          <a:xfrm>
            <a:off x="9127609" y="3895879"/>
            <a:ext cx="2635965" cy="295720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Don’t touch your face, including your mouth, ears, eyes and nose</a:t>
            </a:r>
          </a:p>
        </p:txBody>
      </p:sp>
    </p:spTree>
    <p:extLst>
      <p:ext uri="{BB962C8B-B14F-4D97-AF65-F5344CB8AC3E}">
        <p14:creationId xmlns:p14="http://schemas.microsoft.com/office/powerpoint/2010/main" val="2584781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Distancing Tips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6467D17-0969-494D-A02D-AE18651B4DA8}"/>
              </a:ext>
            </a:extLst>
          </p:cNvPr>
          <p:cNvSpPr txBox="1"/>
          <p:nvPr/>
        </p:nvSpPr>
        <p:spPr>
          <a:xfrm flipH="1" flipV="1">
            <a:off x="3316636" y="-1255364"/>
            <a:ext cx="45719" cy="45719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102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Distancing Tips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6467D17-0969-494D-A02D-AE18651B4DA8}"/>
              </a:ext>
            </a:extLst>
          </p:cNvPr>
          <p:cNvSpPr txBox="1"/>
          <p:nvPr/>
        </p:nvSpPr>
        <p:spPr>
          <a:xfrm flipH="1" flipV="1">
            <a:off x="3316636" y="-1255364"/>
            <a:ext cx="45719" cy="45719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C866675-A690-DA4E-B06C-E43EF362D123}"/>
              </a:ext>
            </a:extLst>
          </p:cNvPr>
          <p:cNvSpPr txBox="1"/>
          <p:nvPr/>
        </p:nvSpPr>
        <p:spPr>
          <a:xfrm>
            <a:off x="622306" y="3900792"/>
            <a:ext cx="2635965" cy="295720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Keep a distance of           6 feet between people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44AAE282-7602-444D-A355-CFA978583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4312" y="2293903"/>
            <a:ext cx="1484283" cy="141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627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Distancing Tips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6467D17-0969-494D-A02D-AE18651B4DA8}"/>
              </a:ext>
            </a:extLst>
          </p:cNvPr>
          <p:cNvSpPr txBox="1"/>
          <p:nvPr/>
        </p:nvSpPr>
        <p:spPr>
          <a:xfrm flipH="1" flipV="1">
            <a:off x="3316636" y="-1255364"/>
            <a:ext cx="45719" cy="45719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C866675-A690-DA4E-B06C-E43EF362D123}"/>
              </a:ext>
            </a:extLst>
          </p:cNvPr>
          <p:cNvSpPr txBox="1"/>
          <p:nvPr/>
        </p:nvSpPr>
        <p:spPr>
          <a:xfrm>
            <a:off x="622306" y="3900792"/>
            <a:ext cx="2635965" cy="295720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Keep a distance of           6 feet between people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D4C5677E-8E04-6945-B1DB-7551A2CDF8FD}"/>
              </a:ext>
            </a:extLst>
          </p:cNvPr>
          <p:cNvSpPr txBox="1"/>
          <p:nvPr/>
        </p:nvSpPr>
        <p:spPr>
          <a:xfrm>
            <a:off x="3384540" y="3923103"/>
            <a:ext cx="2635965" cy="295720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Avoid physical contacts such as hand greetings, kissing and hugging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8CA8D5A1-EA3F-7F44-B33C-A7DC945360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2105" y="2421526"/>
            <a:ext cx="1300834" cy="12705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44AAE282-7602-444D-A355-CFA9785832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4312" y="2293903"/>
            <a:ext cx="1484283" cy="141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313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Distancing Tips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6467D17-0969-494D-A02D-AE18651B4DA8}"/>
              </a:ext>
            </a:extLst>
          </p:cNvPr>
          <p:cNvSpPr txBox="1"/>
          <p:nvPr/>
        </p:nvSpPr>
        <p:spPr>
          <a:xfrm flipH="1" flipV="1">
            <a:off x="3316636" y="-1255364"/>
            <a:ext cx="45719" cy="45719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C866675-A690-DA4E-B06C-E43EF362D123}"/>
              </a:ext>
            </a:extLst>
          </p:cNvPr>
          <p:cNvSpPr txBox="1"/>
          <p:nvPr/>
        </p:nvSpPr>
        <p:spPr>
          <a:xfrm>
            <a:off x="622306" y="3900792"/>
            <a:ext cx="2635965" cy="295720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Keep a distance of           6 feet between people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D4C5677E-8E04-6945-B1DB-7551A2CDF8FD}"/>
              </a:ext>
            </a:extLst>
          </p:cNvPr>
          <p:cNvSpPr txBox="1"/>
          <p:nvPr/>
        </p:nvSpPr>
        <p:spPr>
          <a:xfrm>
            <a:off x="3384540" y="3923103"/>
            <a:ext cx="2635965" cy="295720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Avoid physical contacts such as hand greetings, kissing and hugging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4F7F48F4-1E67-A848-BF15-0F9DE485490E}"/>
              </a:ext>
            </a:extLst>
          </p:cNvPr>
          <p:cNvSpPr txBox="1"/>
          <p:nvPr/>
        </p:nvSpPr>
        <p:spPr>
          <a:xfrm>
            <a:off x="6189858" y="3900693"/>
            <a:ext cx="2635965" cy="295720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Avoid going to     crowded places, and       if it’s inevitable, don’t          take minors or older       people with you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3B6188D7-B10C-3A42-B3D9-20462294BA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0321" y="2385192"/>
            <a:ext cx="1306916" cy="130691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8CA8D5A1-EA3F-7F44-B33C-A7DC945360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2105" y="2421526"/>
            <a:ext cx="1300834" cy="12705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44AAE282-7602-444D-A355-CFA9785832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4312" y="2293903"/>
            <a:ext cx="1484283" cy="141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505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C27A26C-4152-B246-B8E7-C2DA5AF5A92F}"/>
              </a:ext>
            </a:extLst>
          </p:cNvPr>
          <p:cNvSpPr txBox="1"/>
          <p:nvPr/>
        </p:nvSpPr>
        <p:spPr>
          <a:xfrm>
            <a:off x="1275907" y="-3104707"/>
            <a:ext cx="10765986" cy="197765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5844582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Protective Measures</a:t>
            </a:r>
          </a:p>
          <a:p>
            <a:pPr algn="ctr">
              <a:lnSpc>
                <a:spcPct val="200000"/>
              </a:lnSpc>
              <a:buClr>
                <a:schemeClr val="accent1"/>
              </a:buClr>
            </a:pPr>
            <a:endParaRPr lang="en-US" sz="2400" i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accent1"/>
              </a:buClr>
            </a:pPr>
            <a:endParaRPr lang="en-US" sz="2800">
              <a:solidFill>
                <a:srgbClr val="5CDA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accent1"/>
              </a:buClr>
            </a:pPr>
            <a:r>
              <a:rPr lang="en-US"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Working together, we can mitigate or eliminate</a:t>
            </a:r>
          </a:p>
          <a:p>
            <a:pPr algn="ctr">
              <a:buClr>
                <a:schemeClr val="accent1"/>
              </a:buClr>
            </a:pPr>
            <a:r>
              <a:rPr lang="en-US"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hazards and risks, and </a:t>
            </a:r>
            <a:r>
              <a:rPr lang="en-US" sz="28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results the right way.</a:t>
            </a:r>
          </a:p>
        </p:txBody>
      </p:sp>
    </p:spTree>
    <p:extLst>
      <p:ext uri="{BB962C8B-B14F-4D97-AF65-F5344CB8AC3E}">
        <p14:creationId xmlns:p14="http://schemas.microsoft.com/office/powerpoint/2010/main" val="2278799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Distancing Tips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6467D17-0969-494D-A02D-AE18651B4DA8}"/>
              </a:ext>
            </a:extLst>
          </p:cNvPr>
          <p:cNvSpPr txBox="1"/>
          <p:nvPr/>
        </p:nvSpPr>
        <p:spPr>
          <a:xfrm flipH="1" flipV="1">
            <a:off x="3316636" y="-1255364"/>
            <a:ext cx="45719" cy="45719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C866675-A690-DA4E-B06C-E43EF362D123}"/>
              </a:ext>
            </a:extLst>
          </p:cNvPr>
          <p:cNvSpPr txBox="1"/>
          <p:nvPr/>
        </p:nvSpPr>
        <p:spPr>
          <a:xfrm>
            <a:off x="622306" y="3900792"/>
            <a:ext cx="2635965" cy="295720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Keep a distance of           6 feet between people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D4C5677E-8E04-6945-B1DB-7551A2CDF8FD}"/>
              </a:ext>
            </a:extLst>
          </p:cNvPr>
          <p:cNvSpPr txBox="1"/>
          <p:nvPr/>
        </p:nvSpPr>
        <p:spPr>
          <a:xfrm>
            <a:off x="3384540" y="3923103"/>
            <a:ext cx="2635965" cy="295720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Avoid physical contacts such as hand greetings, kissing and hugging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4F7F48F4-1E67-A848-BF15-0F9DE485490E}"/>
              </a:ext>
            </a:extLst>
          </p:cNvPr>
          <p:cNvSpPr txBox="1"/>
          <p:nvPr/>
        </p:nvSpPr>
        <p:spPr>
          <a:xfrm>
            <a:off x="6189858" y="3900693"/>
            <a:ext cx="2635965" cy="295720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Avoid going to     crowded places, and       if it’s inevitable, don’t          take minors or older       people with you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32A99AD3-011C-B342-8164-3029736C8ABF}"/>
              </a:ext>
            </a:extLst>
          </p:cNvPr>
          <p:cNvSpPr txBox="1"/>
          <p:nvPr/>
        </p:nvSpPr>
        <p:spPr>
          <a:xfrm>
            <a:off x="9030334" y="3895879"/>
            <a:ext cx="2635965" cy="295720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Avoid contact with anyone who is sick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3B6188D7-B10C-3A42-B3D9-20462294BA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0321" y="2385192"/>
            <a:ext cx="1306916" cy="130691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19D1F03-58E4-C241-9325-2039F49D34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7506" y="2477519"/>
            <a:ext cx="1281620" cy="128162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8CA8D5A1-EA3F-7F44-B33C-A7DC945360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2105" y="2421526"/>
            <a:ext cx="1300834" cy="12705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44AAE282-7602-444D-A355-CFA9785832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34312" y="2293903"/>
            <a:ext cx="1484283" cy="141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534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 Washing Instructions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6467D17-0969-494D-A02D-AE18651B4DA8}"/>
              </a:ext>
            </a:extLst>
          </p:cNvPr>
          <p:cNvSpPr txBox="1"/>
          <p:nvPr/>
        </p:nvSpPr>
        <p:spPr>
          <a:xfrm flipH="1" flipV="1">
            <a:off x="3316635" y="-1255365"/>
            <a:ext cx="45719" cy="45719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314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 Washing Instructions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6467D17-0969-494D-A02D-AE18651B4DA8}"/>
              </a:ext>
            </a:extLst>
          </p:cNvPr>
          <p:cNvSpPr txBox="1"/>
          <p:nvPr/>
        </p:nvSpPr>
        <p:spPr>
          <a:xfrm flipH="1" flipV="1">
            <a:off x="3316635" y="-1255365"/>
            <a:ext cx="45719" cy="45719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C866675-A690-DA4E-B06C-E43EF362D123}"/>
              </a:ext>
            </a:extLst>
          </p:cNvPr>
          <p:cNvSpPr txBox="1"/>
          <p:nvPr/>
        </p:nvSpPr>
        <p:spPr>
          <a:xfrm>
            <a:off x="622306" y="3900792"/>
            <a:ext cx="2635965" cy="295720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Wet hands with water and enough soap to cover all surfaces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5A0996A7-6600-6441-86CB-E526671DE1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8896" y="2408376"/>
            <a:ext cx="1311564" cy="1311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169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 Washing Instructions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6467D17-0969-494D-A02D-AE18651B4DA8}"/>
              </a:ext>
            </a:extLst>
          </p:cNvPr>
          <p:cNvSpPr txBox="1"/>
          <p:nvPr/>
        </p:nvSpPr>
        <p:spPr>
          <a:xfrm flipH="1" flipV="1">
            <a:off x="3316635" y="-1255365"/>
            <a:ext cx="45719" cy="45719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C866675-A690-DA4E-B06C-E43EF362D123}"/>
              </a:ext>
            </a:extLst>
          </p:cNvPr>
          <p:cNvSpPr txBox="1"/>
          <p:nvPr/>
        </p:nvSpPr>
        <p:spPr>
          <a:xfrm>
            <a:off x="622306" y="3900792"/>
            <a:ext cx="2635965" cy="295720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Wet hands with water and enough soap to cover all surfaces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D4C5677E-8E04-6945-B1DB-7551A2CDF8FD}"/>
              </a:ext>
            </a:extLst>
          </p:cNvPr>
          <p:cNvSpPr txBox="1"/>
          <p:nvPr/>
        </p:nvSpPr>
        <p:spPr>
          <a:xfrm>
            <a:off x="3384540" y="3923103"/>
            <a:ext cx="2635965" cy="295720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Rub hands palm             to palm, also with    fingers interlaced          for 20 seconds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A81AB5C1-C7B4-A141-8CC9-5F78196DAE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0226" y="2395969"/>
            <a:ext cx="1311564" cy="130245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5A0996A7-6600-6441-86CB-E526671DE1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8896" y="2408376"/>
            <a:ext cx="1311564" cy="1311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941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 Washing Instructions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6467D17-0969-494D-A02D-AE18651B4DA8}"/>
              </a:ext>
            </a:extLst>
          </p:cNvPr>
          <p:cNvSpPr txBox="1"/>
          <p:nvPr/>
        </p:nvSpPr>
        <p:spPr>
          <a:xfrm flipH="1" flipV="1">
            <a:off x="3316635" y="-1255365"/>
            <a:ext cx="45719" cy="45719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C866675-A690-DA4E-B06C-E43EF362D123}"/>
              </a:ext>
            </a:extLst>
          </p:cNvPr>
          <p:cNvSpPr txBox="1"/>
          <p:nvPr/>
        </p:nvSpPr>
        <p:spPr>
          <a:xfrm>
            <a:off x="622306" y="3900792"/>
            <a:ext cx="2635965" cy="295720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Wet hands with water and enough soap to cover all surfaces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D4C5677E-8E04-6945-B1DB-7551A2CDF8FD}"/>
              </a:ext>
            </a:extLst>
          </p:cNvPr>
          <p:cNvSpPr txBox="1"/>
          <p:nvPr/>
        </p:nvSpPr>
        <p:spPr>
          <a:xfrm>
            <a:off x="3384540" y="3923103"/>
            <a:ext cx="2635965" cy="295720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Rub hands palm             to palm, also with    fingers interlaced          for 20 seconds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4F7F48F4-1E67-A848-BF15-0F9DE485490E}"/>
              </a:ext>
            </a:extLst>
          </p:cNvPr>
          <p:cNvSpPr txBox="1"/>
          <p:nvPr/>
        </p:nvSpPr>
        <p:spPr>
          <a:xfrm>
            <a:off x="6189858" y="3900693"/>
            <a:ext cx="2635965" cy="295720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Rinse hands with running water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2116D4F-3551-3B45-B133-6D8B1CF3E0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4549" y="2408376"/>
            <a:ext cx="1311564" cy="131156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A81AB5C1-C7B4-A141-8CC9-5F78196DAE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0226" y="2395969"/>
            <a:ext cx="1311564" cy="130245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5A0996A7-6600-6441-86CB-E526671DE1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8896" y="2408376"/>
            <a:ext cx="1311564" cy="1311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48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 Washing Instructions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6467D17-0969-494D-A02D-AE18651B4DA8}"/>
              </a:ext>
            </a:extLst>
          </p:cNvPr>
          <p:cNvSpPr txBox="1"/>
          <p:nvPr/>
        </p:nvSpPr>
        <p:spPr>
          <a:xfrm flipH="1" flipV="1">
            <a:off x="3316635" y="-1255365"/>
            <a:ext cx="45719" cy="45719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C866675-A690-DA4E-B06C-E43EF362D123}"/>
              </a:ext>
            </a:extLst>
          </p:cNvPr>
          <p:cNvSpPr txBox="1"/>
          <p:nvPr/>
        </p:nvSpPr>
        <p:spPr>
          <a:xfrm>
            <a:off x="622306" y="3900792"/>
            <a:ext cx="2635965" cy="295720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Wet hands with water and enough soap to cover all surfaces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D4C5677E-8E04-6945-B1DB-7551A2CDF8FD}"/>
              </a:ext>
            </a:extLst>
          </p:cNvPr>
          <p:cNvSpPr txBox="1"/>
          <p:nvPr/>
        </p:nvSpPr>
        <p:spPr>
          <a:xfrm>
            <a:off x="3384540" y="3923103"/>
            <a:ext cx="2635965" cy="295720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Rub hands palm             to palm, also with    fingers interlaced          for 20 seconds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4F7F48F4-1E67-A848-BF15-0F9DE485490E}"/>
              </a:ext>
            </a:extLst>
          </p:cNvPr>
          <p:cNvSpPr txBox="1"/>
          <p:nvPr/>
        </p:nvSpPr>
        <p:spPr>
          <a:xfrm>
            <a:off x="6189858" y="3900693"/>
            <a:ext cx="2635965" cy="295720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Rinse hands with running water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32A99AD3-011C-B342-8164-3029736C8ABF}"/>
              </a:ext>
            </a:extLst>
          </p:cNvPr>
          <p:cNvSpPr txBox="1"/>
          <p:nvPr/>
        </p:nvSpPr>
        <p:spPr>
          <a:xfrm>
            <a:off x="9030334" y="3895879"/>
            <a:ext cx="2635965" cy="295720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Dry your hands thoroughly with a    single use towel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2116D4F-3551-3B45-B133-6D8B1CF3E0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4549" y="2408376"/>
            <a:ext cx="1311564" cy="131156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A81AB5C1-C7B4-A141-8CC9-5F78196DAE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0226" y="2395969"/>
            <a:ext cx="1311564" cy="130245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5A0996A7-6600-6441-86CB-E526671DE1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8896" y="2408376"/>
            <a:ext cx="1311564" cy="131156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2F211E6C-C797-544D-8FD5-E0CC90B6B5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77420" y="2354299"/>
            <a:ext cx="1247807" cy="1320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194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C27A26C-4152-B246-B8E7-C2DA5AF5A92F}"/>
              </a:ext>
            </a:extLst>
          </p:cNvPr>
          <p:cNvSpPr txBox="1"/>
          <p:nvPr/>
        </p:nvSpPr>
        <p:spPr>
          <a:xfrm>
            <a:off x="1275907" y="-3104707"/>
            <a:ext cx="10765986" cy="197765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5844582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Sanitize and Disinfection</a:t>
            </a:r>
          </a:p>
          <a:p>
            <a:pPr algn="ctr">
              <a:buClr>
                <a:schemeClr val="accent1"/>
              </a:buClr>
            </a:pP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accent1"/>
              </a:buClr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Employees and Cleaning Contractors should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sanitize and</a:t>
            </a:r>
          </a:p>
          <a:p>
            <a:pPr algn="ctr">
              <a:buClr>
                <a:schemeClr val="accent1"/>
              </a:buClr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disinfect all areas of the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facility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special attention to: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BD352857-9C47-FB4C-92F1-DC75DF0795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61152" y="3787038"/>
            <a:ext cx="15875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484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C27A26C-4152-B246-B8E7-C2DA5AF5A92F}"/>
              </a:ext>
            </a:extLst>
          </p:cNvPr>
          <p:cNvSpPr txBox="1"/>
          <p:nvPr/>
        </p:nvSpPr>
        <p:spPr>
          <a:xfrm>
            <a:off x="1275907" y="-3104707"/>
            <a:ext cx="10765986" cy="197765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5844582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Sanitize and Disinfection</a:t>
            </a:r>
          </a:p>
          <a:p>
            <a:pPr algn="ctr">
              <a:buClr>
                <a:schemeClr val="accent1"/>
              </a:buClr>
            </a:pP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accent1"/>
              </a:buClr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Employees and Cleaning Contractors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advised to sanitize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</a:p>
          <a:p>
            <a:pPr algn="ctr">
              <a:buClr>
                <a:schemeClr val="accent1"/>
              </a:buClr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disinfect all areas of the facility with special attention to:</a:t>
            </a:r>
          </a:p>
          <a:p>
            <a:pPr algn="ctr">
              <a:buClr>
                <a:schemeClr val="accent1"/>
              </a:buClr>
            </a:pP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79B5D9B-6209-2347-9D46-4BA98F8A6C26}"/>
              </a:ext>
            </a:extLst>
          </p:cNvPr>
          <p:cNvSpPr txBox="1"/>
          <p:nvPr/>
        </p:nvSpPr>
        <p:spPr>
          <a:xfrm>
            <a:off x="1751890" y="3118329"/>
            <a:ext cx="4344109" cy="3739671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bg1"/>
              </a:buClr>
            </a:pP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Tools</a:t>
            </a:r>
          </a:p>
          <a:p>
            <a:pPr>
              <a:buClr>
                <a:schemeClr val="bg1"/>
              </a:buClr>
            </a:pP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79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C27A26C-4152-B246-B8E7-C2DA5AF5A92F}"/>
              </a:ext>
            </a:extLst>
          </p:cNvPr>
          <p:cNvSpPr txBox="1"/>
          <p:nvPr/>
        </p:nvSpPr>
        <p:spPr>
          <a:xfrm>
            <a:off x="1275907" y="-3104707"/>
            <a:ext cx="10765986" cy="197765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5844582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Sanitize and Disinfection</a:t>
            </a:r>
          </a:p>
          <a:p>
            <a:pPr algn="ctr">
              <a:buClr>
                <a:schemeClr val="accent1"/>
              </a:buClr>
            </a:pP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accent1"/>
              </a:buClr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Employees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Cleaning Contractors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advised to sanitize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</a:p>
          <a:p>
            <a:pPr algn="ctr">
              <a:buClr>
                <a:schemeClr val="accent1"/>
              </a:buClr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disinfect all areas of the facility with special attention to:</a:t>
            </a:r>
          </a:p>
          <a:p>
            <a:pPr algn="ctr">
              <a:buClr>
                <a:schemeClr val="accent1"/>
              </a:buClr>
            </a:pP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79B5D9B-6209-2347-9D46-4BA98F8A6C26}"/>
              </a:ext>
            </a:extLst>
          </p:cNvPr>
          <p:cNvSpPr txBox="1"/>
          <p:nvPr/>
        </p:nvSpPr>
        <p:spPr>
          <a:xfrm>
            <a:off x="1751890" y="3118329"/>
            <a:ext cx="4344109" cy="3739671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bg1"/>
              </a:buClr>
            </a:pP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Tools</a:t>
            </a:r>
          </a:p>
          <a:p>
            <a:pPr>
              <a:buClr>
                <a:schemeClr val="bg1"/>
              </a:buClr>
            </a:pP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Workstations and equipment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7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C27A26C-4152-B246-B8E7-C2DA5AF5A92F}"/>
              </a:ext>
            </a:extLst>
          </p:cNvPr>
          <p:cNvSpPr txBox="1"/>
          <p:nvPr/>
        </p:nvSpPr>
        <p:spPr>
          <a:xfrm>
            <a:off x="1275907" y="-3104707"/>
            <a:ext cx="10765986" cy="197765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5844582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Sanitize and Disinfection</a:t>
            </a:r>
          </a:p>
          <a:p>
            <a:pPr algn="ctr">
              <a:buClr>
                <a:schemeClr val="accent1"/>
              </a:buClr>
            </a:pP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accent1"/>
              </a:buClr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Employees and Cleaning Contractors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advised to sanitize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</a:p>
          <a:p>
            <a:pPr algn="ctr">
              <a:buClr>
                <a:schemeClr val="accent1"/>
              </a:buClr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disinfect all areas of the facility with special attention to:</a:t>
            </a:r>
          </a:p>
          <a:p>
            <a:pPr algn="ctr">
              <a:buClr>
                <a:schemeClr val="accent1"/>
              </a:buClr>
            </a:pP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79B5D9B-6209-2347-9D46-4BA98F8A6C26}"/>
              </a:ext>
            </a:extLst>
          </p:cNvPr>
          <p:cNvSpPr txBox="1"/>
          <p:nvPr/>
        </p:nvSpPr>
        <p:spPr>
          <a:xfrm>
            <a:off x="1751890" y="3118329"/>
            <a:ext cx="4344109" cy="3739671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bg1"/>
              </a:buClr>
            </a:pP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Tools</a:t>
            </a:r>
          </a:p>
          <a:p>
            <a:pPr>
              <a:buClr>
                <a:schemeClr val="bg1"/>
              </a:buClr>
            </a:pP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Workstations and equipment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Screens, buttons and doorknobs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089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C27A26C-4152-B246-B8E7-C2DA5AF5A92F}"/>
              </a:ext>
            </a:extLst>
          </p:cNvPr>
          <p:cNvSpPr txBox="1"/>
          <p:nvPr/>
        </p:nvSpPr>
        <p:spPr>
          <a:xfrm>
            <a:off x="1275907" y="-3104707"/>
            <a:ext cx="10765986" cy="197765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Protective Measures</a:t>
            </a:r>
          </a:p>
          <a:p>
            <a:pPr algn="ctr">
              <a:lnSpc>
                <a:spcPct val="200000"/>
              </a:lnSpc>
              <a:buClr>
                <a:schemeClr val="accent1"/>
              </a:buClr>
            </a:pPr>
            <a:r>
              <a:rPr lang="en-US" sz="24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Recently, our company has implemented several measures, including:</a:t>
            </a:r>
          </a:p>
        </p:txBody>
      </p:sp>
    </p:spTree>
    <p:extLst>
      <p:ext uri="{BB962C8B-B14F-4D97-AF65-F5344CB8AC3E}">
        <p14:creationId xmlns:p14="http://schemas.microsoft.com/office/powerpoint/2010/main" val="3782070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C27A26C-4152-B246-B8E7-C2DA5AF5A92F}"/>
              </a:ext>
            </a:extLst>
          </p:cNvPr>
          <p:cNvSpPr txBox="1"/>
          <p:nvPr/>
        </p:nvSpPr>
        <p:spPr>
          <a:xfrm>
            <a:off x="1275907" y="-3104707"/>
            <a:ext cx="10765986" cy="197765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5844582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Sanitize and Disinfection</a:t>
            </a:r>
          </a:p>
          <a:p>
            <a:pPr algn="ctr">
              <a:buClr>
                <a:schemeClr val="accent1"/>
              </a:buClr>
            </a:pP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accent1"/>
              </a:buClr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Employees and Cleaning Contractors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advised to sanitize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</a:p>
          <a:p>
            <a:pPr algn="ctr">
              <a:buClr>
                <a:schemeClr val="accent1"/>
              </a:buClr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disinfect all areas of the facility with special attention to: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79B5D9B-6209-2347-9D46-4BA98F8A6C26}"/>
              </a:ext>
            </a:extLst>
          </p:cNvPr>
          <p:cNvSpPr txBox="1"/>
          <p:nvPr/>
        </p:nvSpPr>
        <p:spPr>
          <a:xfrm>
            <a:off x="1751890" y="3118329"/>
            <a:ext cx="4344109" cy="3739671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bg1"/>
              </a:buClr>
            </a:pP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Tools</a:t>
            </a:r>
          </a:p>
          <a:p>
            <a:pPr>
              <a:buClr>
                <a:schemeClr val="bg1"/>
              </a:buClr>
            </a:pP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Workstations and equipment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Screens, buttons and doorknobs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Restrooms</a:t>
            </a: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29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C27A26C-4152-B246-B8E7-C2DA5AF5A92F}"/>
              </a:ext>
            </a:extLst>
          </p:cNvPr>
          <p:cNvSpPr txBox="1"/>
          <p:nvPr/>
        </p:nvSpPr>
        <p:spPr>
          <a:xfrm>
            <a:off x="1275907" y="-3104707"/>
            <a:ext cx="10765986" cy="197765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5844582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Sanitize and 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Disinfection</a:t>
            </a:r>
          </a:p>
          <a:p>
            <a:pPr algn="ctr">
              <a:buClr>
                <a:schemeClr val="accent1"/>
              </a:buClr>
            </a:pPr>
            <a:endParaRPr 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accent1"/>
              </a:buClr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Employees and Cleaning Contractors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advised to sanitize 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</a:p>
          <a:p>
            <a:pPr algn="ctr">
              <a:buClr>
                <a:schemeClr val="accent1"/>
              </a:buClr>
            </a:pP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disinfect all areas of the facility with special attention to: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79B5D9B-6209-2347-9D46-4BA98F8A6C26}"/>
              </a:ext>
            </a:extLst>
          </p:cNvPr>
          <p:cNvSpPr txBox="1"/>
          <p:nvPr/>
        </p:nvSpPr>
        <p:spPr>
          <a:xfrm>
            <a:off x="1751890" y="3118329"/>
            <a:ext cx="4344109" cy="3739671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bg1"/>
              </a:buClr>
            </a:pP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Tools</a:t>
            </a:r>
          </a:p>
          <a:p>
            <a:pPr>
              <a:buClr>
                <a:schemeClr val="bg1"/>
              </a:buClr>
            </a:pP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Workstations and equipment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Screens, buttons and doorknobs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Restrooms</a:t>
            </a: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8EAAEE3-25F1-D343-B17C-945D3C512F07}"/>
              </a:ext>
            </a:extLst>
          </p:cNvPr>
          <p:cNvSpPr txBox="1"/>
          <p:nvPr/>
        </p:nvSpPr>
        <p:spPr>
          <a:xfrm>
            <a:off x="6809362" y="3118329"/>
            <a:ext cx="4221804" cy="3739671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bg1"/>
              </a:buClr>
            </a:pP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Lunch and Break Areas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07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C27A26C-4152-B246-B8E7-C2DA5AF5A92F}"/>
              </a:ext>
            </a:extLst>
          </p:cNvPr>
          <p:cNvSpPr txBox="1"/>
          <p:nvPr/>
        </p:nvSpPr>
        <p:spPr>
          <a:xfrm>
            <a:off x="1275907" y="-3104707"/>
            <a:ext cx="10765986" cy="197765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5844582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Sanitize and Disinfection</a:t>
            </a:r>
          </a:p>
          <a:p>
            <a:pPr algn="ctr">
              <a:buClr>
                <a:schemeClr val="accent1"/>
              </a:buClr>
            </a:pPr>
            <a:endParaRPr lang="en-US" sz="2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accent1"/>
              </a:buClr>
            </a:pPr>
            <a:r>
              <a:rPr lang="en-US"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Providers or employees should sanitize and</a:t>
            </a:r>
          </a:p>
          <a:p>
            <a:pPr algn="ctr">
              <a:buClr>
                <a:schemeClr val="accent1"/>
              </a:buClr>
            </a:pPr>
            <a:r>
              <a:rPr lang="en-US"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disinfect all areas of the plant with special attention to: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79B5D9B-6209-2347-9D46-4BA98F8A6C26}"/>
              </a:ext>
            </a:extLst>
          </p:cNvPr>
          <p:cNvSpPr txBox="1"/>
          <p:nvPr/>
        </p:nvSpPr>
        <p:spPr>
          <a:xfrm>
            <a:off x="1751890" y="3118329"/>
            <a:ext cx="4344109" cy="3739671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bg1"/>
              </a:buClr>
            </a:pP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Tools</a:t>
            </a:r>
          </a:p>
          <a:p>
            <a:pPr>
              <a:buClr>
                <a:schemeClr val="bg1"/>
              </a:buClr>
            </a:pP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Workstations and equipment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Screens, buttons and doorknobs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Restrooms</a:t>
            </a: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8EAAEE3-25F1-D343-B17C-945D3C512F07}"/>
              </a:ext>
            </a:extLst>
          </p:cNvPr>
          <p:cNvSpPr txBox="1"/>
          <p:nvPr/>
        </p:nvSpPr>
        <p:spPr>
          <a:xfrm>
            <a:off x="6809362" y="3118329"/>
            <a:ext cx="4221804" cy="3739671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bg1"/>
              </a:buClr>
            </a:pP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Lunch and Break Areas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Vending Machines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833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C27A26C-4152-B246-B8E7-C2DA5AF5A92F}"/>
              </a:ext>
            </a:extLst>
          </p:cNvPr>
          <p:cNvSpPr txBox="1"/>
          <p:nvPr/>
        </p:nvSpPr>
        <p:spPr>
          <a:xfrm>
            <a:off x="1275907" y="-3104707"/>
            <a:ext cx="10765986" cy="197765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5844582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Sanitize and Disinfection</a:t>
            </a:r>
          </a:p>
          <a:p>
            <a:pPr algn="ctr">
              <a:buClr>
                <a:schemeClr val="accent1"/>
              </a:buClr>
            </a:pPr>
            <a:endParaRPr lang="en-US" sz="2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accent1"/>
              </a:buClr>
            </a:pPr>
            <a:r>
              <a:rPr lang="en-US"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Providers or employees should sanitize and</a:t>
            </a:r>
          </a:p>
          <a:p>
            <a:pPr algn="ctr">
              <a:buClr>
                <a:schemeClr val="accent1"/>
              </a:buClr>
            </a:pPr>
            <a:r>
              <a:rPr lang="en-US"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disinfect all areas of the plant with special attention to: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79B5D9B-6209-2347-9D46-4BA98F8A6C26}"/>
              </a:ext>
            </a:extLst>
          </p:cNvPr>
          <p:cNvSpPr txBox="1"/>
          <p:nvPr/>
        </p:nvSpPr>
        <p:spPr>
          <a:xfrm>
            <a:off x="1751890" y="3118329"/>
            <a:ext cx="4344109" cy="3739671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bg1"/>
              </a:buClr>
            </a:pP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Tools</a:t>
            </a:r>
          </a:p>
          <a:p>
            <a:pPr>
              <a:buClr>
                <a:schemeClr val="bg1"/>
              </a:buClr>
            </a:pP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Workstations and equipment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Screens, buttons and doorknobs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Restrooms</a:t>
            </a: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8EAAEE3-25F1-D343-B17C-945D3C512F07}"/>
              </a:ext>
            </a:extLst>
          </p:cNvPr>
          <p:cNvSpPr txBox="1"/>
          <p:nvPr/>
        </p:nvSpPr>
        <p:spPr>
          <a:xfrm>
            <a:off x="6809362" y="3118329"/>
            <a:ext cx="4221804" cy="3739671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bg1"/>
              </a:buClr>
            </a:pP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Lunch and Break Areas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Vending Machines</a:t>
            </a: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 surface areas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741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C27A26C-4152-B246-B8E7-C2DA5AF5A92F}"/>
              </a:ext>
            </a:extLst>
          </p:cNvPr>
          <p:cNvSpPr txBox="1"/>
          <p:nvPr/>
        </p:nvSpPr>
        <p:spPr>
          <a:xfrm>
            <a:off x="1275907" y="-3104707"/>
            <a:ext cx="10765986" cy="197765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5844582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Sanitize and Disinfection</a:t>
            </a:r>
          </a:p>
          <a:p>
            <a:pPr algn="ctr">
              <a:buClr>
                <a:schemeClr val="accent1"/>
              </a:buClr>
            </a:pPr>
            <a:endParaRPr lang="en-US" sz="2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accent1"/>
              </a:buClr>
            </a:pPr>
            <a:r>
              <a:rPr lang="en-US"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Providers or employees should sanitize and</a:t>
            </a:r>
          </a:p>
          <a:p>
            <a:pPr algn="ctr">
              <a:buClr>
                <a:schemeClr val="accent1"/>
              </a:buClr>
            </a:pPr>
            <a:r>
              <a:rPr lang="en-US"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disinfect all areas of the plant with special attention to: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79B5D9B-6209-2347-9D46-4BA98F8A6C26}"/>
              </a:ext>
            </a:extLst>
          </p:cNvPr>
          <p:cNvSpPr txBox="1"/>
          <p:nvPr/>
        </p:nvSpPr>
        <p:spPr>
          <a:xfrm>
            <a:off x="1751890" y="3118329"/>
            <a:ext cx="4344109" cy="3739671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bg1"/>
              </a:buClr>
            </a:pP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Tools</a:t>
            </a:r>
          </a:p>
          <a:p>
            <a:pPr>
              <a:buClr>
                <a:schemeClr val="bg1"/>
              </a:buClr>
            </a:pP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Workstations and equipment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Screens, buttons and doorknobs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Restrooms</a:t>
            </a: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48EAAEE3-25F1-D343-B17C-945D3C512F07}"/>
              </a:ext>
            </a:extLst>
          </p:cNvPr>
          <p:cNvSpPr txBox="1"/>
          <p:nvPr/>
        </p:nvSpPr>
        <p:spPr>
          <a:xfrm>
            <a:off x="6809362" y="3118329"/>
            <a:ext cx="4221804" cy="3739671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bg1"/>
              </a:buClr>
            </a:pP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Lunch and Break Areas</a:t>
            </a:r>
          </a:p>
          <a:p>
            <a:pPr>
              <a:buClr>
                <a:schemeClr val="bg1"/>
              </a:buClr>
            </a:pP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Vending Machines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 surface areas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Computer screens and keyboard</a:t>
            </a:r>
          </a:p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330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C27A26C-4152-B246-B8E7-C2DA5AF5A92F}"/>
              </a:ext>
            </a:extLst>
          </p:cNvPr>
          <p:cNvSpPr txBox="1"/>
          <p:nvPr/>
        </p:nvSpPr>
        <p:spPr>
          <a:xfrm>
            <a:off x="1275907" y="-3104707"/>
            <a:ext cx="10765986" cy="197765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Protective Measures</a:t>
            </a:r>
          </a:p>
          <a:p>
            <a:pPr algn="ctr">
              <a:lnSpc>
                <a:spcPct val="200000"/>
              </a:lnSpc>
              <a:buClr>
                <a:schemeClr val="accent1"/>
              </a:buClr>
            </a:pPr>
            <a:endParaRPr lang="en-US" sz="2400" i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6BD728D4-7345-C940-826F-7A3E202D365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71786" y="2429539"/>
            <a:ext cx="1819912" cy="1998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855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C27A26C-4152-B246-B8E7-C2DA5AF5A92F}"/>
              </a:ext>
            </a:extLst>
          </p:cNvPr>
          <p:cNvSpPr txBox="1"/>
          <p:nvPr/>
        </p:nvSpPr>
        <p:spPr>
          <a:xfrm>
            <a:off x="1275907" y="-3104707"/>
            <a:ext cx="10765986" cy="197765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5844582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Protective Measures</a:t>
            </a:r>
          </a:p>
          <a:p>
            <a:pPr algn="ctr">
              <a:lnSpc>
                <a:spcPct val="200000"/>
              </a:lnSpc>
              <a:buClr>
                <a:schemeClr val="accent1"/>
              </a:buClr>
            </a:pPr>
            <a:endParaRPr lang="en-US" sz="2400" i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accent1"/>
              </a:buClr>
            </a:pPr>
            <a:endParaRPr lang="en-US" sz="2800">
              <a:solidFill>
                <a:srgbClr val="5CDA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accent1"/>
              </a:buClr>
            </a:pPr>
            <a:r>
              <a:rPr lang="en-US" sz="2800">
                <a:solidFill>
                  <a:srgbClr val="5CDA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 operations are critical </a:t>
            </a:r>
            <a:r>
              <a:rPr lang="en-US"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 long-term</a:t>
            </a:r>
          </a:p>
          <a:p>
            <a:pPr algn="ctr">
              <a:buClr>
                <a:schemeClr val="accent1"/>
              </a:buClr>
            </a:pPr>
            <a:r>
              <a:rPr lang="en-US"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 of everyone in our company. </a:t>
            </a:r>
          </a:p>
        </p:txBody>
      </p:sp>
    </p:spTree>
    <p:extLst>
      <p:ext uri="{BB962C8B-B14F-4D97-AF65-F5344CB8AC3E}">
        <p14:creationId xmlns:p14="http://schemas.microsoft.com/office/powerpoint/2010/main" val="3144804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C27A26C-4152-B246-B8E7-C2DA5AF5A92F}"/>
              </a:ext>
            </a:extLst>
          </p:cNvPr>
          <p:cNvSpPr txBox="1"/>
          <p:nvPr/>
        </p:nvSpPr>
        <p:spPr>
          <a:xfrm>
            <a:off x="1275907" y="-3104707"/>
            <a:ext cx="10765986" cy="197765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5844582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Protective Measures</a:t>
            </a:r>
          </a:p>
          <a:p>
            <a:pPr algn="ctr">
              <a:lnSpc>
                <a:spcPct val="200000"/>
              </a:lnSpc>
              <a:buClr>
                <a:schemeClr val="accent1"/>
              </a:buClr>
            </a:pPr>
            <a:endParaRPr lang="en-US" sz="2400" i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accent1"/>
              </a:buClr>
            </a:pPr>
            <a:endParaRPr lang="en-US" sz="2800">
              <a:solidFill>
                <a:srgbClr val="5CDA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accent1"/>
              </a:buClr>
            </a:pPr>
            <a:r>
              <a:rPr lang="en-US" sz="2800">
                <a:solidFill>
                  <a:srgbClr val="5CDA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Stay safe!</a:t>
            </a:r>
            <a:r>
              <a:rPr lang="en-US"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3222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C27A26C-4152-B246-B8E7-C2DA5AF5A92F}"/>
              </a:ext>
            </a:extLst>
          </p:cNvPr>
          <p:cNvSpPr txBox="1"/>
          <p:nvPr/>
        </p:nvSpPr>
        <p:spPr>
          <a:xfrm>
            <a:off x="1275907" y="-3104707"/>
            <a:ext cx="10765986" cy="197765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249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C27A26C-4152-B246-B8E7-C2DA5AF5A92F}"/>
              </a:ext>
            </a:extLst>
          </p:cNvPr>
          <p:cNvSpPr txBox="1"/>
          <p:nvPr/>
        </p:nvSpPr>
        <p:spPr>
          <a:xfrm>
            <a:off x="1275907" y="-3104707"/>
            <a:ext cx="10765986" cy="197765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Protective Measures</a:t>
            </a:r>
          </a:p>
          <a:p>
            <a:pPr algn="ctr">
              <a:lnSpc>
                <a:spcPct val="200000"/>
              </a:lnSpc>
              <a:buClr>
                <a:schemeClr val="accent1"/>
              </a:buClr>
            </a:pPr>
            <a:r>
              <a:rPr lang="en-US" sz="24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Recently, our company has implemented several measures, including: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D8323BB-C771-5843-8671-00C52FAA30C2}"/>
              </a:ext>
            </a:extLst>
          </p:cNvPr>
          <p:cNvSpPr txBox="1"/>
          <p:nvPr/>
        </p:nvSpPr>
        <p:spPr>
          <a:xfrm>
            <a:off x="4554564" y="2763565"/>
            <a:ext cx="6619515" cy="381799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Installing additional hand sanitizer dispensers                      and more frequently cleaning often-touched                    surface and common areas</a:t>
            </a: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54502C7-0EA8-D043-AB7B-2D672390F41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35077" y="2479809"/>
            <a:ext cx="1819912" cy="1998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116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C27A26C-4152-B246-B8E7-C2DA5AF5A92F}"/>
              </a:ext>
            </a:extLst>
          </p:cNvPr>
          <p:cNvSpPr txBox="1"/>
          <p:nvPr/>
        </p:nvSpPr>
        <p:spPr>
          <a:xfrm>
            <a:off x="1275907" y="-3104707"/>
            <a:ext cx="10765986" cy="197765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Protective Measures</a:t>
            </a:r>
          </a:p>
          <a:p>
            <a:pPr algn="ctr">
              <a:lnSpc>
                <a:spcPct val="200000"/>
              </a:lnSpc>
              <a:buClr>
                <a:schemeClr val="accent1"/>
              </a:buClr>
            </a:pPr>
            <a:r>
              <a:rPr lang="en-US" sz="24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Recently, our company has implemented several measures, including: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D8323BB-C771-5843-8671-00C52FAA30C2}"/>
              </a:ext>
            </a:extLst>
          </p:cNvPr>
          <p:cNvSpPr txBox="1"/>
          <p:nvPr/>
        </p:nvSpPr>
        <p:spPr>
          <a:xfrm>
            <a:off x="4554564" y="2763565"/>
            <a:ext cx="6619515" cy="381799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Installing additional hand sanitizer dispensers                    and more frequently cleaning often-touched                    surface and common areas</a:t>
            </a:r>
          </a:p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Implementing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distancing policies,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limiting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 capacity in the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lunch/break room and providing disinfecting supplies for use before and after your breaks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54502C7-0EA8-D043-AB7B-2D672390F41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35077" y="2479809"/>
            <a:ext cx="1819912" cy="1998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560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C27A26C-4152-B246-B8E7-C2DA5AF5A92F}"/>
              </a:ext>
            </a:extLst>
          </p:cNvPr>
          <p:cNvSpPr txBox="1"/>
          <p:nvPr/>
        </p:nvSpPr>
        <p:spPr>
          <a:xfrm>
            <a:off x="1275907" y="-3104707"/>
            <a:ext cx="10765986" cy="197765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Protective Measures</a:t>
            </a:r>
          </a:p>
          <a:p>
            <a:pPr algn="ctr">
              <a:lnSpc>
                <a:spcPct val="200000"/>
              </a:lnSpc>
              <a:buClr>
                <a:schemeClr val="accent1"/>
              </a:buClr>
            </a:pPr>
            <a:r>
              <a:rPr lang="en-US" sz="24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Recently, our company has implemented several measures, including: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D8323BB-C771-5843-8671-00C52FAA30C2}"/>
              </a:ext>
            </a:extLst>
          </p:cNvPr>
          <p:cNvSpPr txBox="1"/>
          <p:nvPr/>
        </p:nvSpPr>
        <p:spPr>
          <a:xfrm>
            <a:off x="4554564" y="2763565"/>
            <a:ext cx="6619515" cy="381799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Installing additional hand sanitizer dispensers                    and more frequently cleaning often-touched                surface and common areas</a:t>
            </a:r>
          </a:p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Implementing social distancing policies, limiting table capacity in the lunch/break room and providing disinfecting supplies for use before and after your breaks</a:t>
            </a:r>
          </a:p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Placing signage throughout buildings to remind</a:t>
            </a:r>
          </a:p>
          <a:p>
            <a:pPr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employees of proper preventative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measures and hand </a:t>
            </a:r>
          </a:p>
          <a:p>
            <a:pPr>
              <a:buClr>
                <a:schemeClr val="bg1"/>
              </a:buClr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washing protocols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54502C7-0EA8-D043-AB7B-2D672390F41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35077" y="2479809"/>
            <a:ext cx="1819912" cy="1998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532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C27A26C-4152-B246-B8E7-C2DA5AF5A92F}"/>
              </a:ext>
            </a:extLst>
          </p:cNvPr>
          <p:cNvSpPr txBox="1"/>
          <p:nvPr/>
        </p:nvSpPr>
        <p:spPr>
          <a:xfrm>
            <a:off x="1275907" y="-3104707"/>
            <a:ext cx="10765986" cy="197765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Protective Measures</a:t>
            </a:r>
          </a:p>
          <a:p>
            <a:pPr algn="ctr">
              <a:lnSpc>
                <a:spcPct val="200000"/>
              </a:lnSpc>
              <a:buClr>
                <a:schemeClr val="accent1"/>
              </a:buClr>
            </a:pPr>
            <a:r>
              <a:rPr lang="en-US" sz="24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Recently, our company has implemented several measures, including: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D8323BB-C771-5843-8671-00C52FAA30C2}"/>
              </a:ext>
            </a:extLst>
          </p:cNvPr>
          <p:cNvSpPr txBox="1"/>
          <p:nvPr/>
        </p:nvSpPr>
        <p:spPr>
          <a:xfrm>
            <a:off x="4554564" y="2763565"/>
            <a:ext cx="6619515" cy="381799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from Home options for sales and engineering teams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54502C7-0EA8-D043-AB7B-2D672390F41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35077" y="2479809"/>
            <a:ext cx="1819912" cy="1998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817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0306266" y="5319071"/>
            <a:ext cx="1735627" cy="593534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0EDDA53-7A31-B04C-B653-B112048F0279}"/>
              </a:ext>
            </a:extLst>
          </p:cNvPr>
          <p:cNvSpPr txBox="1"/>
          <p:nvPr/>
        </p:nvSpPr>
        <p:spPr>
          <a:xfrm>
            <a:off x="6556925" y="2734989"/>
            <a:ext cx="5059892" cy="76668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3124"/>
              </a:buClr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C27A26C-4152-B246-B8E7-C2DA5AF5A92F}"/>
              </a:ext>
            </a:extLst>
          </p:cNvPr>
          <p:cNvSpPr txBox="1"/>
          <p:nvPr/>
        </p:nvSpPr>
        <p:spPr>
          <a:xfrm>
            <a:off x="1275907" y="-3104707"/>
            <a:ext cx="10765986" cy="197765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>
              <a:buClr>
                <a:schemeClr val="accent1"/>
              </a:buClr>
            </a:pPr>
            <a:endParaRPr lang="en-US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BEC58B-6E8B-134C-ADE7-57F7F3814137}"/>
              </a:ext>
            </a:extLst>
          </p:cNvPr>
          <p:cNvSpPr txBox="1"/>
          <p:nvPr/>
        </p:nvSpPr>
        <p:spPr>
          <a:xfrm>
            <a:off x="-1" y="1013418"/>
            <a:ext cx="12192001" cy="1602193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algn="ctr">
              <a:buClr>
                <a:schemeClr val="accent1"/>
              </a:buClr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Protective Measures</a:t>
            </a:r>
          </a:p>
          <a:p>
            <a:pPr algn="ctr">
              <a:lnSpc>
                <a:spcPct val="200000"/>
              </a:lnSpc>
              <a:buClr>
                <a:schemeClr val="accent1"/>
              </a:buClr>
            </a:pPr>
            <a:r>
              <a:rPr lang="en-US" sz="24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Recently, our company has implemented several measures, including: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D8323BB-C771-5843-8671-00C52FAA30C2}"/>
              </a:ext>
            </a:extLst>
          </p:cNvPr>
          <p:cNvSpPr txBox="1"/>
          <p:nvPr/>
        </p:nvSpPr>
        <p:spPr>
          <a:xfrm>
            <a:off x="4554564" y="2763565"/>
            <a:ext cx="6619515" cy="381799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from Home options for sales and engineering teams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Suspension of all business travel</a:t>
            </a:r>
          </a:p>
          <a:p>
            <a:pPr>
              <a:buClr>
                <a:schemeClr val="bg1"/>
              </a:buClr>
            </a:pP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Distribution of daily-use disposable masks for all on-site teams 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Limiting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number of participants at in-person         meetings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practicing proper social distancing                  of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feet between participants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</a:pP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54502C7-0EA8-D043-AB7B-2D672390F41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35077" y="2479809"/>
            <a:ext cx="1819912" cy="1998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42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Custom 3">
      <a:dk1>
        <a:sysClr val="windowText" lastClr="000000"/>
      </a:dk1>
      <a:lt1>
        <a:sysClr val="window" lastClr="FFFFFF"/>
      </a:lt1>
      <a:dk2>
        <a:srgbClr val="58595B"/>
      </a:dk2>
      <a:lt2>
        <a:srgbClr val="E7E6E6"/>
      </a:lt2>
      <a:accent1>
        <a:srgbClr val="EE3124"/>
      </a:accent1>
      <a:accent2>
        <a:srgbClr val="58595B"/>
      </a:accent2>
      <a:accent3>
        <a:srgbClr val="969696"/>
      </a:accent3>
      <a:accent4>
        <a:srgbClr val="BCBEC0"/>
      </a:accent4>
      <a:accent5>
        <a:srgbClr val="0C0C0C"/>
      </a:accent5>
      <a:accent6>
        <a:srgbClr val="F2F2F2"/>
      </a:accent6>
      <a:hlink>
        <a:srgbClr val="F2F2F2"/>
      </a:hlink>
      <a:folHlink>
        <a:srgbClr val="262626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wrap="none" lIns="91440" tIns="45720" rIns="91440" bIns="45720" rtlCol="0">
        <a:noAutofit/>
      </a:bodyPr>
      <a:lstStyle>
        <a:defPPr>
          <a:buClr>
            <a:schemeClr val="accent1"/>
          </a:buClr>
          <a:defRPr dirty="0" smtClean="0">
            <a:solidFill>
              <a:schemeClr val="bg2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16x9 Lear Corporate PowerPoint Template 2018" id="{C2655776-D5B8-44C0-A267-33732248CC52}" vid="{70BA6FED-75A2-4C16-9511-A37F75416E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1486</Words>
  <Application>Microsoft Office PowerPoint</Application>
  <PresentationFormat>Custom</PresentationFormat>
  <Paragraphs>372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CREATIVE BRIEF</dc:title>
  <dc:creator>Schmelzer, Daniel</dc:creator>
  <cp:lastModifiedBy>lwieland</cp:lastModifiedBy>
  <cp:revision>10</cp:revision>
  <cp:lastPrinted>2018-09-05T16:49:14Z</cp:lastPrinted>
  <dcterms:created xsi:type="dcterms:W3CDTF">2018-04-04T15:29:01Z</dcterms:created>
  <dcterms:modified xsi:type="dcterms:W3CDTF">2020-05-14T22:52:55Z</dcterms:modified>
</cp:coreProperties>
</file>