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97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5" d="100"/>
          <a:sy n="145" d="100"/>
        </p:scale>
        <p:origin x="-654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6232"/>
            <a:ext cx="7772400" cy="881132"/>
          </a:xfrm>
        </p:spPr>
        <p:txBody>
          <a:bodyPr/>
          <a:lstStyle>
            <a:lvl1pPr>
              <a:defRPr>
                <a:solidFill>
                  <a:srgbClr val="0097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276350"/>
            <a:ext cx="6400800" cy="685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056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97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066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781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971550"/>
            <a:ext cx="4343400" cy="40385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71550"/>
            <a:ext cx="4343400" cy="40385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641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361950"/>
            <a:ext cx="9144000" cy="476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971550"/>
            <a:ext cx="8839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56393" y="0"/>
            <a:ext cx="8787607" cy="28575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7" name="Picture 3" descr="C:\Users\jcrowne\Desktop\itl_logo_itl_only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6393" cy="30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84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2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979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ILS-3600 Installation Training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Covers ILS-3600 and ILS-2600</a:t>
            </a:r>
            <a:endParaRPr lang="en-US" dirty="0"/>
          </a:p>
        </p:txBody>
      </p:sp>
      <p:pic>
        <p:nvPicPr>
          <p:cNvPr id="1026" name="Picture 2" descr="\\ITL01NS03\Engineering\Web Design\Pictures\Transparent\ILS-3600-000_CLOSED_1_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1" y="1736410"/>
            <a:ext cx="3733799" cy="3273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51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Side Light / Side Light Cable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971550"/>
            <a:ext cx="3810000" cy="4038599"/>
          </a:xfrm>
        </p:spPr>
        <p:txBody>
          <a:bodyPr>
            <a:normAutofit/>
          </a:bodyPr>
          <a:lstStyle/>
          <a:p>
            <a:pPr lvl="0"/>
            <a:r>
              <a:rPr lang="en-US" sz="1600" dirty="0"/>
              <a:t>Junction box mounted to tower securely in correct orientation and service loop mounted below junction box vertically</a:t>
            </a:r>
          </a:p>
          <a:p>
            <a:pPr lvl="0"/>
            <a:r>
              <a:rPr lang="en-US" sz="1600" dirty="0"/>
              <a:t>Cable secured 6” directly above and below and cross angles or tower leg flanges leaving 1” of space between cable and flange/angle</a:t>
            </a:r>
          </a:p>
          <a:p>
            <a:endParaRPr lang="en-US" sz="1600" dirty="0"/>
          </a:p>
        </p:txBody>
      </p:sp>
      <p:pic>
        <p:nvPicPr>
          <p:cNvPr id="9218" name="Picture 2" descr="C:\Users\jcrowne\Desktop\3600 Install\Usable\Side_Light_Jbox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05" y="895351"/>
            <a:ext cx="1981199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jcrowne\Desktop\3600 Install\Usable\Side_Light_Jbox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536" y="933451"/>
            <a:ext cx="1907663" cy="190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jcrowne\Desktop\3600 Install\Usable\Cable_Cross_Angl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068" y="3105149"/>
            <a:ext cx="1939132" cy="193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jcrowne\Desktop\3600 Install\Usable\Side_Light_Service_Loop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05" y="3105150"/>
            <a:ext cx="1939131" cy="193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36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Flash Head Surge Suppressor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971550"/>
            <a:ext cx="4724400" cy="4038599"/>
          </a:xfrm>
        </p:spPr>
        <p:txBody>
          <a:bodyPr>
            <a:normAutofit/>
          </a:bodyPr>
          <a:lstStyle/>
          <a:p>
            <a:r>
              <a:rPr lang="en-US" sz="1600" dirty="0"/>
              <a:t>Mounted close to the tower ground buss bar </a:t>
            </a:r>
            <a:endParaRPr lang="en-US" sz="1600" dirty="0" smtClean="0"/>
          </a:p>
          <a:p>
            <a:r>
              <a:rPr lang="en-US" sz="1600" dirty="0"/>
              <a:t>Supplied ground wire should be grounded to tower ground buss bar without extending </a:t>
            </a:r>
            <a:endParaRPr lang="en-US" sz="1600" dirty="0" smtClean="0"/>
          </a:p>
          <a:p>
            <a:r>
              <a:rPr lang="en-US" sz="1600" dirty="0"/>
              <a:t>Cable glands secured to prevent water </a:t>
            </a:r>
            <a:r>
              <a:rPr lang="en-US" sz="1600" dirty="0" smtClean="0"/>
              <a:t>intrusion</a:t>
            </a:r>
          </a:p>
          <a:p>
            <a:r>
              <a:rPr lang="en-US" sz="1600" dirty="0"/>
              <a:t>Enclosure cover secured with provided gasket and six mounting screws 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pic>
        <p:nvPicPr>
          <p:cNvPr id="10242" name="Picture 2" descr="C:\Users\jcrowne\Desktop\3600 Install\Usable\LPK_Mount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977169"/>
            <a:ext cx="2365152" cy="4047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73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Flash Head Surge Suppressor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971550"/>
            <a:ext cx="3733800" cy="4038599"/>
          </a:xfrm>
        </p:spPr>
        <p:txBody>
          <a:bodyPr>
            <a:normAutofit/>
          </a:bodyPr>
          <a:lstStyle/>
          <a:p>
            <a:r>
              <a:rPr lang="en-US" sz="1600" dirty="0"/>
              <a:t>Flash head cable mounted to right terminal block following provided color code. Cable to lighting controller mounted to left terminal block following provided color </a:t>
            </a:r>
            <a:r>
              <a:rPr lang="en-US" sz="1600" dirty="0" smtClean="0"/>
              <a:t>code</a:t>
            </a:r>
          </a:p>
          <a:p>
            <a:r>
              <a:rPr lang="en-US" sz="1600" dirty="0"/>
              <a:t>Drain wires mounted to grounding lugs and as short as possible </a:t>
            </a:r>
            <a:endParaRPr lang="en-US" sz="1600" dirty="0" smtClean="0"/>
          </a:p>
        </p:txBody>
      </p:sp>
      <p:pic>
        <p:nvPicPr>
          <p:cNvPr id="11266" name="Picture 2" descr="C:\Users\jcrowne\Desktop\3600 Install\Usable\LPK_Connecti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47748"/>
            <a:ext cx="3236912" cy="3903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66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Photo Electric Cell (PEC)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971550"/>
            <a:ext cx="8001000" cy="4038599"/>
          </a:xfrm>
        </p:spPr>
        <p:txBody>
          <a:bodyPr>
            <a:normAutofit/>
          </a:bodyPr>
          <a:lstStyle/>
          <a:p>
            <a:pPr lvl="0"/>
            <a:r>
              <a:rPr lang="en-US" sz="1600" dirty="0"/>
              <a:t>PEC mounted vertically with supplied materials</a:t>
            </a:r>
          </a:p>
          <a:p>
            <a:pPr lvl="0"/>
            <a:r>
              <a:rPr lang="en-US" sz="1600" dirty="0"/>
              <a:t>PEC facing north with no obstructions or light sources to affect proper </a:t>
            </a:r>
            <a:r>
              <a:rPr lang="en-US" sz="1600" dirty="0" smtClean="0"/>
              <a:t>operation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6503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Power Supply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971550"/>
            <a:ext cx="4038600" cy="4038599"/>
          </a:xfrm>
        </p:spPr>
        <p:txBody>
          <a:bodyPr>
            <a:normAutofit/>
          </a:bodyPr>
          <a:lstStyle/>
          <a:p>
            <a:r>
              <a:rPr lang="en-US" sz="1600" dirty="0"/>
              <a:t>System mounted upright away from and direct RFI (Radio Frequency Interference) </a:t>
            </a:r>
            <a:endParaRPr lang="en-US" sz="1600" dirty="0" smtClean="0"/>
          </a:p>
          <a:p>
            <a:pPr lvl="0"/>
            <a:r>
              <a:rPr lang="en-US" sz="1600" dirty="0"/>
              <a:t>No holes created in system other than the bottom of the enclosure</a:t>
            </a:r>
          </a:p>
          <a:p>
            <a:pPr lvl="0"/>
            <a:r>
              <a:rPr lang="en-US" sz="1600" dirty="0"/>
              <a:t>All unused holes sealed to prevent intrusion of debris/animals/insects</a:t>
            </a:r>
          </a:p>
          <a:p>
            <a:pPr lvl="0"/>
            <a:r>
              <a:rPr lang="en-US" sz="1600" dirty="0"/>
              <a:t>Door must open 180 degrees freely without obstruction</a:t>
            </a:r>
          </a:p>
          <a:p>
            <a:endParaRPr lang="en-US" sz="1600" dirty="0"/>
          </a:p>
        </p:txBody>
      </p:sp>
      <p:pic>
        <p:nvPicPr>
          <p:cNvPr id="12291" name="Picture 3" descr="C:\Users\jcrowne\Desktop\20170412_1542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971550"/>
            <a:ext cx="3886200" cy="218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81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Power Supply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sz="1600" dirty="0"/>
              <a:t>Flash head cable wires connected to TB1 positions 1-10 following color code on TB1 </a:t>
            </a:r>
            <a:endParaRPr lang="en-US" sz="1600" dirty="0" smtClean="0"/>
          </a:p>
          <a:p>
            <a:r>
              <a:rPr lang="en-US" sz="1600" dirty="0"/>
              <a:t>Side Light cable installed on TB1 positions 11 &amp; 12 with ground connected to ground lug </a:t>
            </a:r>
            <a:endParaRPr lang="en-US" sz="1600" dirty="0" smtClean="0"/>
          </a:p>
          <a:p>
            <a:r>
              <a:rPr lang="en-US" sz="1600" dirty="0"/>
              <a:t>Photo Electric Cell (PEC) cable installed on TB1 positions </a:t>
            </a:r>
            <a:r>
              <a:rPr lang="en-US" sz="1600" dirty="0" smtClean="0"/>
              <a:t>13-15</a:t>
            </a:r>
          </a:p>
          <a:p>
            <a:r>
              <a:rPr lang="en-US" sz="1600" dirty="0"/>
              <a:t>Input power cable installed on TB1 positions 16 &amp; 17 with ground connected to ground lug </a:t>
            </a:r>
            <a:endParaRPr lang="en-US" sz="1600" dirty="0" smtClean="0"/>
          </a:p>
        </p:txBody>
      </p:sp>
      <p:pic>
        <p:nvPicPr>
          <p:cNvPr id="13314" name="Picture 2" descr="C:\Users\jcrowne\Desktop\3600 Install\Usable\PS_TB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52272"/>
            <a:ext cx="3959225" cy="297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65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71550"/>
            <a:ext cx="3505200" cy="4038599"/>
          </a:xfrm>
        </p:spPr>
        <p:txBody>
          <a:bodyPr>
            <a:normAutofit/>
          </a:bodyPr>
          <a:lstStyle/>
          <a:p>
            <a:r>
              <a:rPr lang="en-US" sz="1600" dirty="0"/>
              <a:t>System operates in day mode for 10 consecutive minutes without any alarm LEDs on PCB3 </a:t>
            </a:r>
            <a:endParaRPr lang="en-US" sz="1600" dirty="0" smtClean="0"/>
          </a:p>
          <a:p>
            <a:pPr lvl="0"/>
            <a:r>
              <a:rPr lang="en-US" sz="1600" dirty="0"/>
              <a:t>With PEC covered system switches to night mode within one minute</a:t>
            </a:r>
          </a:p>
          <a:p>
            <a:r>
              <a:rPr lang="en-US" sz="1600" dirty="0"/>
              <a:t>With PEC covered and system in night mode verify operation with no alarm LEDs on PCB3 for at least 10 consecutive minutes </a:t>
            </a:r>
          </a:p>
        </p:txBody>
      </p:sp>
      <p:pic>
        <p:nvPicPr>
          <p:cNvPr id="14340" name="Picture 4" descr="C:\Users\jcrowne\Desktop\20170412_1600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047750"/>
            <a:ext cx="2239286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C:\Users\jcrowne\Desktop\20170412_1559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029" y="1047750"/>
            <a:ext cx="2239286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12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IPS-3600-0IR Layout</a:t>
            </a:r>
            <a:endParaRPr lang="en-US" dirty="0"/>
          </a:p>
        </p:txBody>
      </p:sp>
      <p:pic>
        <p:nvPicPr>
          <p:cNvPr id="2050" name="Picture 2" descr="\\ITL01NS03\Engineering\Web Design\Pictures\Transparent\IPS-3600-000_OPEN_1_T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680" y="971550"/>
            <a:ext cx="5644639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76200" y="1657350"/>
            <a:ext cx="1676400" cy="304800"/>
          </a:xfrm>
          <a:prstGeom prst="round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System Wiring Diagram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6200" y="3181350"/>
            <a:ext cx="1676400" cy="381000"/>
          </a:xfrm>
          <a:prstGeom prst="round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Configuration Settings Description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6200" y="3714750"/>
            <a:ext cx="1676400" cy="381000"/>
          </a:xfrm>
          <a:prstGeom prst="round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MON-2682 Communication Board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6200" y="2647950"/>
            <a:ext cx="1676400" cy="381000"/>
          </a:xfrm>
          <a:prstGeom prst="round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Side Light Control Board PCB2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581400" y="971550"/>
            <a:ext cx="1676400" cy="304800"/>
          </a:xfrm>
          <a:prstGeom prst="round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Power Supply 1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410200" y="971550"/>
            <a:ext cx="1676400" cy="304800"/>
          </a:xfrm>
          <a:prstGeom prst="round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Power Supply 2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315200" y="1657350"/>
            <a:ext cx="1676400" cy="533400"/>
          </a:xfrm>
          <a:prstGeom prst="round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Fuses (Input Power/PEC/Side Light) and Interlock Switch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315200" y="3943350"/>
            <a:ext cx="1676400" cy="381000"/>
          </a:xfrm>
          <a:prstGeom prst="round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Alarm Status / Contacts PCB3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315200" y="2343150"/>
            <a:ext cx="1676400" cy="304800"/>
          </a:xfrm>
          <a:prstGeom prst="round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Capacitor Board PCB4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315200" y="2800350"/>
            <a:ext cx="1676400" cy="304800"/>
          </a:xfrm>
          <a:prstGeom prst="round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FET Driver Board PCB5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315200" y="3257550"/>
            <a:ext cx="1676400" cy="533400"/>
          </a:xfrm>
          <a:prstGeom prst="round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Flash Head / Side Light / PEC / Input Power Terminal Block TB1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6200" y="2114550"/>
            <a:ext cx="1676400" cy="381000"/>
          </a:xfrm>
          <a:prstGeom prst="round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Timing and Trigger Board PCB1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752600" y="971550"/>
            <a:ext cx="1676400" cy="304800"/>
          </a:xfrm>
          <a:prstGeom prst="round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System Layout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8" name="Straight Arrow Connector 17"/>
          <p:cNvCxnSpPr>
            <a:stCxn id="4" idx="3"/>
          </p:cNvCxnSpPr>
          <p:nvPr/>
        </p:nvCxnSpPr>
        <p:spPr>
          <a:xfrm>
            <a:off x="1752600" y="1809750"/>
            <a:ext cx="838200" cy="38100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6" idx="3"/>
          </p:cNvCxnSpPr>
          <p:nvPr/>
        </p:nvCxnSpPr>
        <p:spPr>
          <a:xfrm>
            <a:off x="1752600" y="2305050"/>
            <a:ext cx="2895600" cy="72390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8" idx="3"/>
          </p:cNvCxnSpPr>
          <p:nvPr/>
        </p:nvCxnSpPr>
        <p:spPr>
          <a:xfrm>
            <a:off x="1752600" y="2838450"/>
            <a:ext cx="3429000" cy="41910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" idx="3"/>
          </p:cNvCxnSpPr>
          <p:nvPr/>
        </p:nvCxnSpPr>
        <p:spPr>
          <a:xfrm>
            <a:off x="1752600" y="3371850"/>
            <a:ext cx="838200" cy="15240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7" idx="3"/>
          </p:cNvCxnSpPr>
          <p:nvPr/>
        </p:nvCxnSpPr>
        <p:spPr>
          <a:xfrm>
            <a:off x="1752600" y="3905250"/>
            <a:ext cx="1714500" cy="3810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7" idx="2"/>
          </p:cNvCxnSpPr>
          <p:nvPr/>
        </p:nvCxnSpPr>
        <p:spPr>
          <a:xfrm>
            <a:off x="2590800" y="1276350"/>
            <a:ext cx="1219200" cy="91440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9" idx="2"/>
          </p:cNvCxnSpPr>
          <p:nvPr/>
        </p:nvCxnSpPr>
        <p:spPr>
          <a:xfrm>
            <a:off x="4419600" y="1276350"/>
            <a:ext cx="609600" cy="83820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5486400" y="1276350"/>
            <a:ext cx="838200" cy="83820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1" idx="1"/>
          </p:cNvCxnSpPr>
          <p:nvPr/>
        </p:nvCxnSpPr>
        <p:spPr>
          <a:xfrm flipH="1" flipV="1">
            <a:off x="6324600" y="1733550"/>
            <a:ext cx="990600" cy="19050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3" idx="1"/>
          </p:cNvCxnSpPr>
          <p:nvPr/>
        </p:nvCxnSpPr>
        <p:spPr>
          <a:xfrm flipH="1" flipV="1">
            <a:off x="6400800" y="2305050"/>
            <a:ext cx="914400" cy="19050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14" idx="1"/>
          </p:cNvCxnSpPr>
          <p:nvPr/>
        </p:nvCxnSpPr>
        <p:spPr>
          <a:xfrm flipH="1">
            <a:off x="6248400" y="2952750"/>
            <a:ext cx="1066800" cy="15240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15" idx="1"/>
          </p:cNvCxnSpPr>
          <p:nvPr/>
        </p:nvCxnSpPr>
        <p:spPr>
          <a:xfrm flipH="1">
            <a:off x="6172200" y="3524250"/>
            <a:ext cx="1143000" cy="34290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12" idx="1"/>
          </p:cNvCxnSpPr>
          <p:nvPr/>
        </p:nvCxnSpPr>
        <p:spPr>
          <a:xfrm flipH="1" flipV="1">
            <a:off x="5257800" y="4019550"/>
            <a:ext cx="2057400" cy="11430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553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Cable Stripping / Termination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971550"/>
            <a:ext cx="3581400" cy="4038599"/>
          </a:xfrm>
        </p:spPr>
        <p:txBody>
          <a:bodyPr>
            <a:normAutofit/>
          </a:bodyPr>
          <a:lstStyle/>
          <a:p>
            <a:pPr lvl="0"/>
            <a:r>
              <a:rPr lang="en-US" sz="1600" dirty="0"/>
              <a:t>Individual conductor’s outer insulation not cut/damaged. (Usually where outer jacket was removed)</a:t>
            </a:r>
          </a:p>
          <a:p>
            <a:pPr lvl="0"/>
            <a:r>
              <a:rPr lang="en-US" sz="1600" dirty="0"/>
              <a:t>Conductors stripped without removing wire strands. (Use correct stripping tool for </a:t>
            </a:r>
            <a:r>
              <a:rPr lang="en-US" sz="1600" dirty="0" smtClean="0"/>
              <a:t>wire gauge)</a:t>
            </a:r>
            <a:endParaRPr lang="en-US" sz="1600" dirty="0"/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15363" name="Picture 3" descr="C:\Users\jcrowne\Desktop\jacket_remov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095033"/>
            <a:ext cx="3803904" cy="182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Users\jcrowne\Desktop\wire_stripp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028950"/>
            <a:ext cx="3806163" cy="188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36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Flash Head / Flash Head Cable Install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971550"/>
            <a:ext cx="3657600" cy="4038599"/>
          </a:xfrm>
        </p:spPr>
        <p:txBody>
          <a:bodyPr anchor="t">
            <a:normAutofit/>
          </a:bodyPr>
          <a:lstStyle/>
          <a:p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Lightning rod installed no less than 18” away and 36” above flash head</a:t>
            </a:r>
          </a:p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Flash head mounted with bolts included without obstructions allowing 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360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Symbol"/>
              </a:rPr>
              <a:t>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view</a:t>
            </a:r>
          </a:p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Cable gland secured around cable to prevent water intrusion </a:t>
            </a:r>
            <a:endParaRPr lang="en-US" sz="1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Drip loop created on cable exiting flash 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head</a:t>
            </a:r>
          </a:p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Cable secured to tower no more than 12” away from flash head with no stress on cable gland </a:t>
            </a:r>
          </a:p>
        </p:txBody>
      </p:sp>
      <p:pic>
        <p:nvPicPr>
          <p:cNvPr id="3074" name="Picture 2" descr="C:\Users\jcrowne\Desktop\3600 Install\Usable\FH_Lightning_Ro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31989"/>
            <a:ext cx="2341563" cy="234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jcrowne\Desktop\3600 Install\Usable\FH_Cable_Gla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571750"/>
            <a:ext cx="2336274" cy="234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0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Flash Head / Flash Head Cable Install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971550"/>
            <a:ext cx="3581400" cy="403859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US" sz="1600" dirty="0"/>
              <a:t>Level the flash head both the North-South and East-West directions with user supplied level </a:t>
            </a:r>
            <a:endParaRPr lang="en-US" sz="1600" dirty="0" smtClean="0"/>
          </a:p>
          <a:p>
            <a:pPr>
              <a:lnSpc>
                <a:spcPct val="120000"/>
              </a:lnSpc>
            </a:pPr>
            <a:r>
              <a:rPr lang="en-US" sz="1600" dirty="0" smtClean="0"/>
              <a:t>Cable </a:t>
            </a:r>
            <a:r>
              <a:rPr lang="en-US" sz="1600" dirty="0"/>
              <a:t>secured to the tower utilizing 2-3-4 method no more than every 5’</a:t>
            </a:r>
          </a:p>
          <a:p>
            <a:pPr>
              <a:lnSpc>
                <a:spcPct val="120000"/>
              </a:lnSpc>
            </a:pPr>
            <a:r>
              <a:rPr lang="en-US" sz="1600" dirty="0"/>
              <a:t>Cable secured 6” directly above and below and cross angles or tower leg flanges leaving 1” of space between cable and flange/angle </a:t>
            </a:r>
            <a:endParaRPr lang="en-US" sz="1600" dirty="0" smtClean="0"/>
          </a:p>
          <a:p>
            <a:pPr lvl="0">
              <a:lnSpc>
                <a:spcPct val="120000"/>
              </a:lnSpc>
            </a:pPr>
            <a:r>
              <a:rPr lang="en-US" sz="1600" dirty="0"/>
              <a:t>Cable mounted behind and not extending past any climbing </a:t>
            </a:r>
            <a:r>
              <a:rPr lang="en-US" sz="1600" dirty="0" smtClean="0"/>
              <a:t>pegs</a:t>
            </a:r>
          </a:p>
          <a:p>
            <a:pPr>
              <a:lnSpc>
                <a:spcPct val="120000"/>
              </a:lnSpc>
            </a:pPr>
            <a:r>
              <a:rPr lang="en-US" sz="1600" dirty="0"/>
              <a:t>Stainless steel cable support installed below service loop and secured to </a:t>
            </a:r>
            <a:r>
              <a:rPr lang="en-US" sz="1600" dirty="0" smtClean="0"/>
              <a:t>tower</a:t>
            </a:r>
            <a:endParaRPr lang="en-US" sz="1600" dirty="0"/>
          </a:p>
          <a:p>
            <a:pPr>
              <a:lnSpc>
                <a:spcPct val="120000"/>
              </a:lnSpc>
            </a:pPr>
            <a:endParaRPr lang="en-US" sz="1600" dirty="0" smtClean="0"/>
          </a:p>
        </p:txBody>
      </p:sp>
      <p:pic>
        <p:nvPicPr>
          <p:cNvPr id="4098" name="Picture 2" descr="C:\Users\jcrowne\Desktop\3600 Install\Usable\FH_Level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047750"/>
            <a:ext cx="2137711" cy="213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jcrowne\Desktop\3600 Install\Usable\Cable_Cross_Ang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9" y="2692999"/>
            <a:ext cx="2341563" cy="234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jcrowne\Desktop\Cable_Suppor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70" y="1047750"/>
            <a:ext cx="1541535" cy="2940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33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Flash Head / Flash Head Cable Install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71550"/>
            <a:ext cx="8077200" cy="4038599"/>
          </a:xfrm>
        </p:spPr>
        <p:txBody>
          <a:bodyPr>
            <a:normAutofit/>
          </a:bodyPr>
          <a:lstStyle/>
          <a:p>
            <a:pPr lvl="0"/>
            <a:r>
              <a:rPr lang="en-US" sz="1600" dirty="0"/>
              <a:t>24-48” service loop installed </a:t>
            </a:r>
            <a:r>
              <a:rPr lang="en-US" sz="1600" b="1" dirty="0"/>
              <a:t>vertically</a:t>
            </a:r>
            <a:r>
              <a:rPr lang="en-US" sz="1600" dirty="0"/>
              <a:t> to the tower below the flash </a:t>
            </a:r>
            <a:r>
              <a:rPr lang="en-US" sz="1600" dirty="0" smtClean="0"/>
              <a:t>head</a:t>
            </a:r>
          </a:p>
          <a:p>
            <a:pPr lvl="0"/>
            <a:r>
              <a:rPr lang="en-US" sz="1600" dirty="0" smtClean="0"/>
              <a:t>Do not mount horizontally or around flash head base. This can allow water to accumulate</a:t>
            </a:r>
            <a:endParaRPr lang="en-US" sz="1600" dirty="0"/>
          </a:p>
        </p:txBody>
      </p:sp>
      <p:pic>
        <p:nvPicPr>
          <p:cNvPr id="5122" name="Picture 2" descr="C:\Users\jcrowne\Desktop\3600 Install\Usable\FH_Service_Loo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85950"/>
            <a:ext cx="2926080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jcrowne\Desktop\3600 Install\Usable\FH_B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85950"/>
            <a:ext cx="2931806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50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Flash Head / Flash Head Cable Install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971550"/>
            <a:ext cx="3657600" cy="4038599"/>
          </a:xfrm>
        </p:spPr>
        <p:txBody>
          <a:bodyPr>
            <a:normAutofit/>
          </a:bodyPr>
          <a:lstStyle/>
          <a:p>
            <a:r>
              <a:rPr lang="en-US" sz="1600" dirty="0"/>
              <a:t>Cable connections on terminal block wired to provided color code </a:t>
            </a:r>
            <a:endParaRPr lang="en-US" sz="1600" dirty="0" smtClean="0"/>
          </a:p>
          <a:p>
            <a:r>
              <a:rPr lang="en-US" sz="1600" dirty="0"/>
              <a:t>Drain wire secured to ground lug and as short as </a:t>
            </a:r>
            <a:r>
              <a:rPr lang="en-US" sz="1600" dirty="0" smtClean="0"/>
              <a:t>possible</a:t>
            </a:r>
          </a:p>
        </p:txBody>
      </p:sp>
      <p:pic>
        <p:nvPicPr>
          <p:cNvPr id="7170" name="Picture 2" descr="C:\Users\jcrowne\Desktop\3600 Install\Usable\FH_Connection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64" y="1123950"/>
            <a:ext cx="3657598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30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Flash Head / Flash Head Cable Install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71550"/>
            <a:ext cx="3657600" cy="4038599"/>
          </a:xfrm>
        </p:spPr>
        <p:txBody>
          <a:bodyPr>
            <a:normAutofit/>
          </a:bodyPr>
          <a:lstStyle/>
          <a:p>
            <a:pPr lvl="0"/>
            <a:r>
              <a:rPr lang="en-US" sz="1600" dirty="0"/>
              <a:t>24-48” service loop installed at base of tower near flash head surge </a:t>
            </a:r>
            <a:r>
              <a:rPr lang="en-US" sz="1600" dirty="0" smtClean="0"/>
              <a:t>suppressor</a:t>
            </a:r>
          </a:p>
          <a:p>
            <a:r>
              <a:rPr lang="en-US" sz="1600" dirty="0"/>
              <a:t>24-48” service loop installed at base of tower near </a:t>
            </a:r>
            <a:r>
              <a:rPr lang="en-US" sz="1600" dirty="0" smtClean="0"/>
              <a:t>power supply</a:t>
            </a:r>
            <a:endParaRPr lang="en-US" sz="1600" dirty="0"/>
          </a:p>
          <a:p>
            <a:pPr lvl="0"/>
            <a:r>
              <a:rPr lang="en-US" sz="1600" dirty="0" smtClean="0"/>
              <a:t>Drip </a:t>
            </a:r>
            <a:r>
              <a:rPr lang="en-US" sz="1600" dirty="0"/>
              <a:t>loops created before entering lighting </a:t>
            </a:r>
            <a:r>
              <a:rPr lang="en-US" sz="1600" dirty="0" smtClean="0"/>
              <a:t>controller</a:t>
            </a:r>
            <a:endParaRPr lang="en-US" sz="1600" dirty="0"/>
          </a:p>
        </p:txBody>
      </p:sp>
      <p:pic>
        <p:nvPicPr>
          <p:cNvPr id="6147" name="Picture 3" descr="C:\Users\jcrowne\Desktop\3600 Install\Usable\PS_Service Loo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888998"/>
            <a:ext cx="2341563" cy="234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jcrowne\Desktop\3600 Install\Usable\PS_Drip Loo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638" y="2724150"/>
            <a:ext cx="2341562" cy="234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jcrowne\Desktop\3600 Install\Usable\LPK_Mount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734" y="888999"/>
            <a:ext cx="1368425" cy="234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0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Side Light </a:t>
            </a:r>
            <a:r>
              <a:rPr lang="en-US" dirty="0" smtClean="0"/>
              <a:t>/ </a:t>
            </a:r>
            <a:r>
              <a:rPr lang="en-US" dirty="0"/>
              <a:t>Side Light Cable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71550"/>
            <a:ext cx="3733800" cy="4038599"/>
          </a:xfrm>
        </p:spPr>
        <p:txBody>
          <a:bodyPr>
            <a:normAutofit/>
          </a:bodyPr>
          <a:lstStyle/>
          <a:p>
            <a:pPr lvl="0"/>
            <a:r>
              <a:rPr lang="en-US" sz="1600" dirty="0"/>
              <a:t>Side Lights secured to tower using supplied mounts no more than 2’ from </a:t>
            </a:r>
            <a:r>
              <a:rPr lang="en-US" sz="1600" dirty="0" smtClean="0"/>
              <a:t>tower</a:t>
            </a:r>
            <a:endParaRPr lang="en-US" sz="1600" dirty="0"/>
          </a:p>
          <a:p>
            <a:pPr lvl="0"/>
            <a:r>
              <a:rPr lang="en-US" sz="1600" dirty="0"/>
              <a:t>All cable glands secured around cable to prevent water intrusion</a:t>
            </a:r>
          </a:p>
          <a:p>
            <a:pPr lvl="0"/>
            <a:r>
              <a:rPr lang="en-US" sz="1600" dirty="0"/>
              <a:t>Stainless steel cable support installed below service loop and secured to tower</a:t>
            </a:r>
          </a:p>
          <a:p>
            <a:r>
              <a:rPr lang="en-US" sz="1600" dirty="0"/>
              <a:t>Cable secured to the tower utilizing 2-3-4 method no more than every 5’</a:t>
            </a:r>
          </a:p>
        </p:txBody>
      </p:sp>
      <p:pic>
        <p:nvPicPr>
          <p:cNvPr id="8194" name="Picture 2" descr="C:\Users\jcrowne\Desktop\3600 Install\Usable\Side_Light_Drip_Loo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47750"/>
            <a:ext cx="2341562" cy="234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:\Users\jcrowne\Desktop\Cable_Suppo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948555"/>
            <a:ext cx="1541535" cy="2940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33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7_ITL_16by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2017_ITL_16by9</Template>
  <TotalTime>380</TotalTime>
  <Words>725</Words>
  <Application>Microsoft Office PowerPoint</Application>
  <PresentationFormat>On-screen Show (16:9)</PresentationFormat>
  <Paragraphs>74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2017_ITL_16by9</vt:lpstr>
      <vt:lpstr>ILS-3600 Installation Training</vt:lpstr>
      <vt:lpstr>IPS-3600-0IR Layout</vt:lpstr>
      <vt:lpstr>Cable Stripping / Termination</vt:lpstr>
      <vt:lpstr>Flash Head / Flash Head Cable Install</vt:lpstr>
      <vt:lpstr>Flash Head / Flash Head Cable Install</vt:lpstr>
      <vt:lpstr>Flash Head / Flash Head Cable Install</vt:lpstr>
      <vt:lpstr>Flash Head / Flash Head Cable Install</vt:lpstr>
      <vt:lpstr>Flash Head / Flash Head Cable Install</vt:lpstr>
      <vt:lpstr>Side Light / Side Light Cable</vt:lpstr>
      <vt:lpstr>Side Light / Side Light Cable</vt:lpstr>
      <vt:lpstr>Flash Head Surge Suppressor</vt:lpstr>
      <vt:lpstr>Flash Head Surge Suppressor</vt:lpstr>
      <vt:lpstr>Photo Electric Cell (PEC)</vt:lpstr>
      <vt:lpstr>Power Supply</vt:lpstr>
      <vt:lpstr>Power Supply</vt:lpstr>
      <vt:lpstr>Testing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ILS-3600 Installation Training</dc:title>
  <dc:creator>jcrowne</dc:creator>
  <cp:lastModifiedBy>jcrowne</cp:lastModifiedBy>
  <cp:revision>24</cp:revision>
  <dcterms:created xsi:type="dcterms:W3CDTF">2017-04-12T18:37:30Z</dcterms:created>
  <dcterms:modified xsi:type="dcterms:W3CDTF">2017-04-13T21:00:08Z</dcterms:modified>
</cp:coreProperties>
</file>